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71"/>
  </p:notesMasterIdLst>
  <p:sldIdLst>
    <p:sldId id="309" r:id="rId3"/>
    <p:sldId id="1412" r:id="rId4"/>
    <p:sldId id="272" r:id="rId5"/>
    <p:sldId id="1413" r:id="rId6"/>
    <p:sldId id="276" r:id="rId7"/>
    <p:sldId id="277" r:id="rId8"/>
    <p:sldId id="1414" r:id="rId9"/>
    <p:sldId id="281" r:id="rId10"/>
    <p:sldId id="1415" r:id="rId11"/>
    <p:sldId id="1416" r:id="rId12"/>
    <p:sldId id="1417" r:id="rId13"/>
    <p:sldId id="1418" r:id="rId14"/>
    <p:sldId id="308" r:id="rId15"/>
    <p:sldId id="291" r:id="rId16"/>
    <p:sldId id="324" r:id="rId17"/>
    <p:sldId id="325" r:id="rId18"/>
    <p:sldId id="1407" r:id="rId19"/>
    <p:sldId id="1408" r:id="rId20"/>
    <p:sldId id="1409" r:id="rId21"/>
    <p:sldId id="1410" r:id="rId22"/>
    <p:sldId id="1419" r:id="rId23"/>
    <p:sldId id="258" r:id="rId24"/>
    <p:sldId id="259" r:id="rId25"/>
    <p:sldId id="310" r:id="rId26"/>
    <p:sldId id="261" r:id="rId27"/>
    <p:sldId id="260" r:id="rId28"/>
    <p:sldId id="321" r:id="rId29"/>
    <p:sldId id="262" r:id="rId30"/>
    <p:sldId id="322" r:id="rId31"/>
    <p:sldId id="320" r:id="rId32"/>
    <p:sldId id="1427" r:id="rId33"/>
    <p:sldId id="311" r:id="rId34"/>
    <p:sldId id="319" r:id="rId35"/>
    <p:sldId id="323" r:id="rId36"/>
    <p:sldId id="263" r:id="rId37"/>
    <p:sldId id="1422" r:id="rId38"/>
    <p:sldId id="264" r:id="rId39"/>
    <p:sldId id="265" r:id="rId40"/>
    <p:sldId id="307" r:id="rId41"/>
    <p:sldId id="269" r:id="rId42"/>
    <p:sldId id="270" r:id="rId43"/>
    <p:sldId id="271" r:id="rId44"/>
    <p:sldId id="312" r:id="rId45"/>
    <p:sldId id="313" r:id="rId46"/>
    <p:sldId id="314" r:id="rId47"/>
    <p:sldId id="315" r:id="rId48"/>
    <p:sldId id="1426" r:id="rId49"/>
    <p:sldId id="278" r:id="rId50"/>
    <p:sldId id="316" r:id="rId51"/>
    <p:sldId id="283" r:id="rId52"/>
    <p:sldId id="285" r:id="rId53"/>
    <p:sldId id="286" r:id="rId54"/>
    <p:sldId id="287" r:id="rId55"/>
    <p:sldId id="288" r:id="rId56"/>
    <p:sldId id="289" r:id="rId57"/>
    <p:sldId id="284" r:id="rId58"/>
    <p:sldId id="290" r:id="rId59"/>
    <p:sldId id="317" r:id="rId60"/>
    <p:sldId id="292" r:id="rId61"/>
    <p:sldId id="293" r:id="rId62"/>
    <p:sldId id="294" r:id="rId63"/>
    <p:sldId id="295" r:id="rId64"/>
    <p:sldId id="318" r:id="rId65"/>
    <p:sldId id="296" r:id="rId66"/>
    <p:sldId id="297" r:id="rId67"/>
    <p:sldId id="298" r:id="rId68"/>
    <p:sldId id="301" r:id="rId69"/>
    <p:sldId id="303" r:id="rId70"/>
  </p:sldIdLst>
  <p:sldSz cx="9144000" cy="6858000" type="screen4x3"/>
  <p:notesSz cx="7048500" cy="10185400"/>
  <p:custDataLst>
    <p:tags r:id="rId7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BD5"/>
    <a:srgbClr val="000080"/>
    <a:srgbClr val="007CB2"/>
    <a:srgbClr val="F4F4F4"/>
    <a:srgbClr val="C86C77"/>
    <a:srgbClr val="001996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1" autoAdjust="0"/>
    <p:restoredTop sz="94692" autoAdjust="0"/>
  </p:normalViewPr>
  <p:slideViewPr>
    <p:cSldViewPr>
      <p:cViewPr varScale="1">
        <p:scale>
          <a:sx n="108" d="100"/>
          <a:sy n="108" d="100"/>
        </p:scale>
        <p:origin x="191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Zhao Zheng (SSE)" userId="384c924e-b8eb-47c3-89f7-554e6c281d9d" providerId="ADAL" clId="{176F9F9D-CD09-435B-9194-674BB6505255}"/>
  </pc:docChgLst>
  <pc:docChgLst>
    <pc:chgData name="Prof. Zhao Zheng (SSE)" userId="384c924e-b8eb-47c3-89f7-554e6c281d9d" providerId="ADAL" clId="{320327E7-7112-4670-95B8-90C8CBCD5EB0}"/>
    <pc:docChg chg="delSld">
      <pc:chgData name="Prof. Zhao Zheng (SSE)" userId="384c924e-b8eb-47c3-89f7-554e6c281d9d" providerId="ADAL" clId="{320327E7-7112-4670-95B8-90C8CBCD5EB0}" dt="2023-09-10T14:30:42.753" v="0" actId="2696"/>
      <pc:docMkLst>
        <pc:docMk/>
      </pc:docMkLst>
      <pc:sldChg chg="del">
        <pc:chgData name="Prof. Zhao Zheng (SSE)" userId="384c924e-b8eb-47c3-89f7-554e6c281d9d" providerId="ADAL" clId="{320327E7-7112-4670-95B8-90C8CBCD5EB0}" dt="2023-09-10T14:30:42.753" v="0" actId="2696"/>
        <pc:sldMkLst>
          <pc:docMk/>
          <pc:sldMk cId="0" sldId="1411"/>
        </pc:sldMkLst>
      </pc:sldChg>
    </pc:docChg>
  </pc:docChgLst>
  <pc:docChgLst>
    <pc:chgData name="Prof. Zhao Zheng (SSE)" userId="384c924e-b8eb-47c3-89f7-554e6c281d9d" providerId="ADAL" clId="{F1E14F39-9194-4D13-AB32-96890FA0AEA0}"/>
    <pc:docChg chg="delSld">
      <pc:chgData name="Prof. Zhao Zheng (SSE)" userId="384c924e-b8eb-47c3-89f7-554e6c281d9d" providerId="ADAL" clId="{F1E14F39-9194-4D13-AB32-96890FA0AEA0}" dt="2023-09-10T14:49:38.391" v="2" actId="2696"/>
      <pc:docMkLst>
        <pc:docMk/>
      </pc:docMkLst>
      <pc:sldChg chg="del">
        <pc:chgData name="Prof. Zhao Zheng (SSE)" userId="384c924e-b8eb-47c3-89f7-554e6c281d9d" providerId="ADAL" clId="{F1E14F39-9194-4D13-AB32-96890FA0AEA0}" dt="2023-09-10T14:49:38.386" v="1" actId="2696"/>
        <pc:sldMkLst>
          <pc:docMk/>
          <pc:sldMk cId="586676393" sldId="274"/>
        </pc:sldMkLst>
      </pc:sldChg>
      <pc:sldChg chg="del">
        <pc:chgData name="Prof. Zhao Zheng (SSE)" userId="384c924e-b8eb-47c3-89f7-554e6c281d9d" providerId="ADAL" clId="{F1E14F39-9194-4D13-AB32-96890FA0AEA0}" dt="2023-09-10T14:49:38.379" v="0" actId="2696"/>
        <pc:sldMkLst>
          <pc:docMk/>
          <pc:sldMk cId="2003039694" sldId="1424"/>
        </pc:sldMkLst>
      </pc:sldChg>
      <pc:sldChg chg="del">
        <pc:chgData name="Prof. Zhao Zheng (SSE)" userId="384c924e-b8eb-47c3-89f7-554e6c281d9d" providerId="ADAL" clId="{F1E14F39-9194-4D13-AB32-96890FA0AEA0}" dt="2023-09-10T14:49:38.391" v="2" actId="2696"/>
        <pc:sldMkLst>
          <pc:docMk/>
          <pc:sldMk cId="3998962820" sldId="14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4350" cy="5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472" tIns="49236" rIns="98472" bIns="49236" numCol="1" anchor="t" anchorCtr="0" compatLnSpc="1">
            <a:prstTxWarp prst="textNoShape">
              <a:avLst/>
            </a:prstTxWarp>
          </a:bodyPr>
          <a:lstStyle>
            <a:lvl1pPr>
              <a:defRPr sz="1300">
                <a:ea typeface="ＭＳ Ｐゴシック" pitchFamily="48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4150" y="0"/>
            <a:ext cx="3054350" cy="5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472" tIns="49236" rIns="98472" bIns="4923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ea typeface="ＭＳ Ｐゴシック" pitchFamily="48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7900" y="763588"/>
            <a:ext cx="5092700" cy="381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9800" y="4838065"/>
            <a:ext cx="5168900" cy="458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472" tIns="49236" rIns="98472" bIns="492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76130"/>
            <a:ext cx="3054350" cy="5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472" tIns="49236" rIns="98472" bIns="49236" numCol="1" anchor="b" anchorCtr="0" compatLnSpc="1">
            <a:prstTxWarp prst="textNoShape">
              <a:avLst/>
            </a:prstTxWarp>
          </a:bodyPr>
          <a:lstStyle>
            <a:lvl1pPr>
              <a:defRPr sz="1300">
                <a:ea typeface="ＭＳ Ｐゴシック" pitchFamily="48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4150" y="9676130"/>
            <a:ext cx="3054350" cy="5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472" tIns="49236" rIns="98472" bIns="4923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ea typeface="ＭＳ Ｐゴシック" pitchFamily="48" charset="-128"/>
              </a:defRPr>
            </a:lvl1pPr>
          </a:lstStyle>
          <a:p>
            <a:pPr>
              <a:defRPr/>
            </a:pPr>
            <a:fld id="{B63490EF-B436-4E17-B468-7053E97ACF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154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24B1310-4961-4F36-99C5-2EA9D89B17D3}" type="slidenum">
              <a:rPr lang="en-US" altLang="en-US" sz="1200" b="0" smtClean="0">
                <a:solidFill>
                  <a:schemeClr val="tx1"/>
                </a:solidFill>
              </a:rPr>
              <a:pPr/>
              <a:t>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Two slit interference</a:t>
            </a:r>
          </a:p>
        </p:txBody>
      </p:sp>
    </p:spTree>
    <p:extLst>
      <p:ext uri="{BB962C8B-B14F-4D97-AF65-F5344CB8AC3E}">
        <p14:creationId xmlns:p14="http://schemas.microsoft.com/office/powerpoint/2010/main" val="3391357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3D5CCF2-58E3-46A1-BD78-696353452D39}" type="slidenum">
              <a:rPr lang="en-US" altLang="en-US" sz="1200" b="0" smtClean="0">
                <a:solidFill>
                  <a:schemeClr val="tx1"/>
                </a:solidFill>
              </a:rPr>
              <a:pPr/>
              <a:t>11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8643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766155C-4A28-4F3B-817B-937C0F0F98DB}" type="slidenum">
              <a:rPr lang="en-US" altLang="en-US" sz="1200" b="0" smtClean="0">
                <a:solidFill>
                  <a:schemeClr val="tx1"/>
                </a:solidFill>
              </a:rPr>
              <a:pPr/>
              <a:t>12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931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F1704A1-E8C0-4915-9437-017F9F8CA12B}" type="slidenum">
              <a:rPr lang="en-US" altLang="en-US" sz="1200" b="0" smtClean="0">
                <a:solidFill>
                  <a:schemeClr val="tx1"/>
                </a:solidFill>
              </a:rPr>
              <a:pPr/>
              <a:t>13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4218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17AE400-9149-4840-873D-FA14E2EA5C61}" type="slidenum">
              <a:rPr lang="en-US" altLang="en-US" sz="1200" b="0" smtClean="0">
                <a:solidFill>
                  <a:schemeClr val="tx1"/>
                </a:solidFill>
              </a:rPr>
              <a:pPr/>
              <a:t>14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794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267672E-0FF4-4B5A-84D2-0A1194AE286F}" type="slidenum">
              <a:rPr lang="en-US" altLang="en-US" sz="1200" b="0" smtClean="0">
                <a:solidFill>
                  <a:schemeClr val="tx1"/>
                </a:solidFill>
              </a:rPr>
              <a:pPr/>
              <a:t>16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9245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9B5F72B-5608-4935-97E2-D5E685CD4888}" type="slidenum">
              <a:rPr lang="en-US" altLang="en-US" sz="1200" b="0" smtClean="0">
                <a:solidFill>
                  <a:schemeClr val="tx1"/>
                </a:solidFill>
              </a:rPr>
              <a:pPr/>
              <a:t>18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787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6E55102F-713C-4291-9E11-32DCC8B0CE06}" type="slidenum">
              <a:rPr lang="en-US" altLang="en-US" sz="1300"/>
              <a:pPr/>
              <a:t>22</a:t>
            </a:fld>
            <a:endParaRPr lang="en-US" altLang="en-US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Radium,1938, neuron </a:t>
            </a:r>
            <a:r>
              <a:rPr lang="en-US" altLang="en-US" dirty="0" err="1">
                <a:ea typeface="ＭＳ Ｐゴシック" pitchFamily="34" charset="-128"/>
              </a:rPr>
              <a:t>bomboarding</a:t>
            </a: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dirty="0" err="1">
                <a:ea typeface="ＭＳ Ｐゴシック" pitchFamily="34" charset="-128"/>
              </a:rPr>
              <a:t>urium</a:t>
            </a:r>
            <a:r>
              <a:rPr lang="en-US" altLang="en-US" dirty="0">
                <a:ea typeface="ＭＳ Ｐゴシック" pitchFamily="34" charset="-128"/>
              </a:rPr>
              <a:t>, 93/94, 56, nuclear fission.</a:t>
            </a:r>
          </a:p>
        </p:txBody>
      </p:sp>
    </p:spTree>
    <p:extLst>
      <p:ext uri="{BB962C8B-B14F-4D97-AF65-F5344CB8AC3E}">
        <p14:creationId xmlns:p14="http://schemas.microsoft.com/office/powerpoint/2010/main" val="1471004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3590E6F-FEC7-444E-9B74-7156668751A5}" type="slidenum">
              <a:rPr lang="en-US" altLang="en-US" sz="1300"/>
              <a:pPr/>
              <a:t>23</a:t>
            </a:fld>
            <a:endParaRPr lang="en-US" altLang="en-US" sz="13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370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56737DD4-144A-4EB3-974E-F8C8E513771D}" type="slidenum">
              <a:rPr lang="en-US" altLang="en-US" sz="1300"/>
              <a:pPr/>
              <a:t>25</a:t>
            </a:fld>
            <a:endParaRPr lang="en-US" altLang="en-US" sz="13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4349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A17C6AEC-FA97-4A0C-8B6F-2CDBB21AAE22}" type="slidenum">
              <a:rPr lang="en-US" altLang="en-US" sz="1300"/>
              <a:pPr/>
              <a:t>26</a:t>
            </a:fld>
            <a:endParaRPr lang="en-US" altLang="en-US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87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6094ECE-8CA5-4FD1-8697-A377DED9423F}" type="slidenum">
              <a:rPr lang="en-US" altLang="en-US" sz="1200" b="0" smtClean="0">
                <a:solidFill>
                  <a:schemeClr val="tx1"/>
                </a:solidFill>
              </a:rPr>
              <a:pPr/>
              <a:t>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2458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FA4CF66-7B61-41BF-AC0B-0B149FC15934}" type="slidenum">
              <a:rPr lang="en-US" altLang="en-US" sz="1300"/>
              <a:pPr/>
              <a:t>28</a:t>
            </a:fld>
            <a:endParaRPr lang="en-US" altLang="en-US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Nuclear charge</a:t>
            </a:r>
          </a:p>
        </p:txBody>
      </p:sp>
    </p:spTree>
    <p:extLst>
      <p:ext uri="{BB962C8B-B14F-4D97-AF65-F5344CB8AC3E}">
        <p14:creationId xmlns:p14="http://schemas.microsoft.com/office/powerpoint/2010/main" val="3227445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0132FC8-83B1-4B81-9A1C-9FADBEF29A00}" type="slidenum">
              <a:rPr lang="en-US" altLang="en-US" sz="1300"/>
              <a:pPr/>
              <a:t>35</a:t>
            </a:fld>
            <a:endParaRPr lang="en-US" altLang="en-US" sz="13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044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Sweetening agent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490EF-B436-4E17-B468-7053E97ACFC3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9116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500D8681-AC61-4AA6-8105-6E8C265C2A44}" type="slidenum">
              <a:rPr lang="en-US" altLang="en-US" sz="1300"/>
              <a:pPr/>
              <a:t>37</a:t>
            </a:fld>
            <a:endParaRPr lang="en-US" altLang="en-US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8386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4772459-6B87-4295-B283-725DBCDEA21F}" type="slidenum">
              <a:rPr lang="en-US" altLang="en-US" sz="1300"/>
              <a:pPr/>
              <a:t>38</a:t>
            </a:fld>
            <a:endParaRPr lang="en-US" altLang="en-US" sz="13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75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698DD2F9-CFBA-4953-9472-207345AFA1BE}" type="slidenum">
              <a:rPr lang="en-US" altLang="en-US" sz="1300"/>
              <a:pPr/>
              <a:t>39</a:t>
            </a:fld>
            <a:endParaRPr lang="en-US" altLang="en-US" sz="13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9679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69407C55-3B15-47B7-92BF-65D81E1DBCB5}" type="slidenum">
              <a:rPr lang="en-US" altLang="en-US" sz="1300"/>
              <a:pPr/>
              <a:t>40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6497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5A32D4A8-616C-44AC-AF77-A4763CC40F87}" type="slidenum">
              <a:rPr lang="en-US" altLang="en-US" sz="1300"/>
              <a:pPr/>
              <a:t>41</a:t>
            </a:fld>
            <a:endParaRPr lang="en-US" altLang="en-US" sz="13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856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645C1EA-AE33-4EB8-8AA5-A8204DB03F1A}" type="slidenum">
              <a:rPr lang="en-US" altLang="en-US" sz="1300"/>
              <a:pPr/>
              <a:t>42</a:t>
            </a:fld>
            <a:endParaRPr lang="en-US" altLang="en-US" sz="13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683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</a:t>
            </a:r>
            <a:r>
              <a:rPr lang="en-US" dirty="0"/>
              <a:t>26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490EF-B436-4E17-B468-7053E97ACFC3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406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D6EA038-1A0A-4FE1-B48F-5DB58357EBC0}" type="slidenum">
              <a:rPr lang="en-US" altLang="en-US" sz="1200" b="0" smtClean="0">
                <a:solidFill>
                  <a:schemeClr val="tx1"/>
                </a:solidFill>
              </a:rPr>
              <a:pPr/>
              <a:t>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115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24999B71-0D32-4986-BF9E-B2F2C7B8B127}" type="slidenum">
              <a:rPr lang="en-US" altLang="en-US" sz="1300"/>
              <a:pPr/>
              <a:t>48</a:t>
            </a:fld>
            <a:endParaRPr lang="en-US" altLang="en-US" sz="13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4717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3276C3D-B54B-4B80-8FCE-969C21352B1F}" type="slidenum">
              <a:rPr lang="en-US" altLang="en-US" sz="1300"/>
              <a:pPr/>
              <a:t>50</a:t>
            </a:fld>
            <a:endParaRPr lang="en-US" altLang="en-US" sz="13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926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6656EE90-051C-4387-ACB7-3ADB4424D76A}" type="slidenum">
              <a:rPr lang="en-US" altLang="en-US" sz="1300"/>
              <a:pPr/>
              <a:t>51</a:t>
            </a:fld>
            <a:endParaRPr lang="en-US" altLang="en-US" sz="13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839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3A9824D0-0107-4512-BB25-CAA0A88EA289}" type="slidenum">
              <a:rPr lang="en-US" altLang="en-US" sz="1300"/>
              <a:pPr/>
              <a:t>52</a:t>
            </a:fld>
            <a:endParaRPr lang="en-US" altLang="en-US" sz="13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0926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D5187813-0395-4B44-BBA4-E1CA173692BB}" type="slidenum">
              <a:rPr lang="en-US" altLang="en-US" sz="1300"/>
              <a:pPr/>
              <a:t>53</a:t>
            </a:fld>
            <a:endParaRPr lang="en-US" altLang="en-US" sz="13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60397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C6313BE-5B39-4B4A-A30F-AD643C6CE6FB}" type="slidenum">
              <a:rPr lang="en-US" altLang="en-US" sz="1300"/>
              <a:pPr/>
              <a:t>54</a:t>
            </a:fld>
            <a:endParaRPr lang="en-US" altLang="en-US" sz="13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74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09DC22E9-0688-46AE-A2B2-DAB3FDB28DD5}" type="slidenum">
              <a:rPr lang="en-US" altLang="en-US" sz="1300"/>
              <a:pPr/>
              <a:t>55</a:t>
            </a:fld>
            <a:endParaRPr lang="en-US" altLang="en-US" sz="13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2981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F2FB3F13-539D-47D0-A0B3-F4D570128943}" type="slidenum">
              <a:rPr lang="en-US" altLang="en-US" sz="1300"/>
              <a:pPr/>
              <a:t>56</a:t>
            </a:fld>
            <a:endParaRPr lang="en-US" altLang="en-US" sz="13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176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219796EC-F2E6-4D66-A51D-D5C1E9764719}" type="slidenum">
              <a:rPr lang="en-US" altLang="en-US" sz="1300"/>
              <a:pPr/>
              <a:t>57</a:t>
            </a:fld>
            <a:endParaRPr lang="en-US" altLang="en-US" sz="13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3851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A94BBA54-6A48-4DE2-A892-613B6218ADA8}" type="slidenum">
              <a:rPr lang="en-US" altLang="en-US" sz="1300"/>
              <a:pPr/>
              <a:t>59</a:t>
            </a:fld>
            <a:endParaRPr lang="en-US" altLang="en-US" sz="13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684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2BCDA22-1AB8-4622-B331-44AE5A444AD4}" type="slidenum">
              <a:rPr lang="en-US" altLang="en-US" sz="1200" b="0" smtClean="0">
                <a:solidFill>
                  <a:schemeClr val="tx1"/>
                </a:solidFill>
              </a:rPr>
              <a:pPr/>
              <a:t>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424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658DCAB1-B163-4D32-85A9-F0A616BC6C78}" type="slidenum">
              <a:rPr lang="en-US" altLang="en-US" sz="1300"/>
              <a:pPr/>
              <a:t>60</a:t>
            </a:fld>
            <a:endParaRPr lang="en-US" altLang="en-US" sz="13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26683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AC312407-2009-412F-BF96-D6398479D97D}" type="slidenum">
              <a:rPr lang="en-US" altLang="en-US" sz="1300"/>
              <a:pPr/>
              <a:t>61</a:t>
            </a:fld>
            <a:endParaRPr lang="en-US" altLang="en-US" sz="13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2663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F5E5A45F-37A2-4CB6-8848-F3EC2F481DB1}" type="slidenum">
              <a:rPr lang="en-US" altLang="en-US" sz="1300"/>
              <a:pPr/>
              <a:t>62</a:t>
            </a:fld>
            <a:endParaRPr lang="en-US" altLang="en-US" sz="13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42716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17EE809-6BB6-4932-920D-F28460A9E661}" type="slidenum">
              <a:rPr lang="en-US" altLang="en-US" sz="1300"/>
              <a:pPr/>
              <a:t>64</a:t>
            </a:fld>
            <a:endParaRPr lang="en-US" altLang="en-US" sz="13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291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93E1D51-1E0C-4EA3-80EF-A82BA115D131}" type="slidenum">
              <a:rPr lang="en-US" altLang="en-US" sz="1300"/>
              <a:pPr/>
              <a:t>65</a:t>
            </a:fld>
            <a:endParaRPr lang="en-US" altLang="en-US" sz="13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766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9A99F24-2350-4311-9BD1-D9679EB880C4}" type="slidenum">
              <a:rPr lang="en-US" altLang="en-US" sz="1300"/>
              <a:pPr/>
              <a:t>66</a:t>
            </a:fld>
            <a:endParaRPr lang="en-US" altLang="en-US" sz="13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33560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ED6F400B-A4F7-41E8-A3E1-538BCFE54B06}" type="slidenum">
              <a:rPr lang="en-US" altLang="en-US" sz="1300"/>
              <a:pPr/>
              <a:t>67</a:t>
            </a:fld>
            <a:endParaRPr lang="en-US" altLang="en-US" sz="13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2971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AC130C3-5297-4510-9591-C8490F68FA6E}" type="slidenum">
              <a:rPr lang="en-US" altLang="en-US" sz="1300"/>
              <a:pPr/>
              <a:t>68</a:t>
            </a:fld>
            <a:endParaRPr lang="en-US" altLang="en-US" sz="13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1519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1FF0BD4-ED2C-48D5-9C57-C43BAF4113CE}" type="slidenum">
              <a:rPr lang="en-US" altLang="en-US" sz="1200" b="0" smtClean="0">
                <a:solidFill>
                  <a:schemeClr val="tx1"/>
                </a:solidFill>
              </a:rPr>
              <a:pPr/>
              <a:t>6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055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77EAFE5-10FD-42BA-A6DF-356642DB0161}" type="slidenum">
              <a:rPr lang="en-US" altLang="en-US" sz="1200" b="0" smtClean="0">
                <a:solidFill>
                  <a:schemeClr val="tx1"/>
                </a:solidFill>
              </a:rPr>
              <a:pPr/>
              <a:t>7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90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A03252D-6BC5-429D-9E62-4B39621EB06A}" type="slidenum">
              <a:rPr lang="en-US" altLang="en-US" sz="1200" b="0" smtClean="0">
                <a:solidFill>
                  <a:schemeClr val="tx1"/>
                </a:solidFill>
              </a:rPr>
              <a:pPr/>
              <a:t>8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354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9459E48-3DB8-4EC9-A239-214ADD53237E}" type="slidenum">
              <a:rPr lang="en-US" altLang="en-US" sz="1200" b="0" smtClean="0">
                <a:solidFill>
                  <a:schemeClr val="tx1"/>
                </a:solidFill>
              </a:rPr>
              <a:pPr/>
              <a:t>9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41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0BBBFA4-7710-4E0A-A08B-D1886FDFFE02}" type="slidenum">
              <a:rPr lang="en-US" altLang="en-US" sz="1200" b="0" smtClean="0">
                <a:solidFill>
                  <a:schemeClr val="tx1"/>
                </a:solidFill>
              </a:rPr>
              <a:pPr/>
              <a:t>10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60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290632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46858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556270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9216457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199683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85800" y="3733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468139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733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4590398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733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933005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19726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7690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18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310574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4250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129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3031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255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3536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71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107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407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2B319-F66B-4011-A175-4555F9481B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46452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8A273-334E-4DE2-B8DC-1E1B4D819E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3175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7312135"/>
      </p:ext>
    </p:extLst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60CE8-7D6F-4191-92BB-9ABBFD7953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07843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76DD7-F366-44AB-9AC5-6061186F58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87555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7949E1-1160-4095-8856-8C068A3585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9112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983426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6593508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231510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0442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527643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383356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oup 11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0" descr="Triangle--Gray"/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8"/>
            <p:cNvSpPr>
              <a:spLocks noChangeArrowheads="1"/>
            </p:cNvSpPr>
            <p:nvPr userDrawn="1"/>
          </p:nvSpPr>
          <p:spPr bwMode="auto">
            <a:xfrm>
              <a:off x="5078" y="3630"/>
              <a:ext cx="570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r>
                <a:rPr lang="en-US" altLang="en-US" sz="1400">
                  <a:latin typeface="Times New Roman" pitchFamily="18" charset="0"/>
                </a:rPr>
                <a:t>Periodic</a:t>
              </a:r>
            </a:p>
            <a:p>
              <a:pPr algn="ctr">
                <a:defRPr/>
              </a:pPr>
              <a:r>
                <a:rPr lang="en-US" altLang="en-US" sz="1400">
                  <a:latin typeface="Times New Roman" pitchFamily="18" charset="0"/>
                </a:rPr>
                <a:t>Properties</a:t>
              </a:r>
            </a:p>
            <a:p>
              <a:pPr algn="ctr">
                <a:defRPr/>
              </a:pPr>
              <a:r>
                <a:rPr lang="en-US" altLang="en-US" sz="1400">
                  <a:latin typeface="Times New Roman" pitchFamily="18" charset="0"/>
                </a:rPr>
                <a:t>of the </a:t>
              </a:r>
            </a:p>
            <a:p>
              <a:pPr algn="ctr">
                <a:defRPr/>
              </a:pPr>
              <a:r>
                <a:rPr lang="en-US" altLang="en-US" sz="1400">
                  <a:latin typeface="Times New Roman" pitchFamily="18" charset="0"/>
                </a:rPr>
                <a:t>Elements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dirty="0">
                <a:solidFill>
                  <a:srgbClr val="73738C"/>
                </a:solidFill>
              </a:rPr>
              <a:t>© 2015 Pearson Education, Inc.</a:t>
            </a:r>
            <a:endParaRPr lang="en-US" b="1" dirty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000">
                <a:solidFill>
                  <a:srgbClr val="73738C"/>
                </a:solidFill>
              </a:rPr>
              <a:t>© 2015 Pearson Education, Inc.</a:t>
            </a:r>
            <a:endParaRPr lang="en-US" alt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endParaRPr lang="en-US">
              <a:ea typeface="+mn-ea"/>
            </a:endParaRPr>
          </a:p>
        </p:txBody>
      </p:sp>
      <p:sp>
        <p:nvSpPr>
          <p:cNvPr id="3077" name="Rectangle 8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pic>
        <p:nvPicPr>
          <p:cNvPr id="3078" name="Picture 1" descr="BROW0417_13_e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400" b="1" dirty="0">
                <a:cs typeface="Arial" charset="0"/>
              </a:rPr>
              <a:t>Chapter 7</a:t>
            </a:r>
            <a:br>
              <a:rPr lang="en-US" altLang="en-US" sz="3400" b="1" dirty="0">
                <a:cs typeface="Arial" charset="0"/>
              </a:rPr>
            </a:br>
            <a:br>
              <a:rPr lang="en-US" altLang="en-US" sz="3400" b="1" dirty="0">
                <a:cs typeface="Arial" charset="0"/>
              </a:rPr>
            </a:br>
            <a:r>
              <a:rPr lang="en-US" altLang="en-US" sz="3400" b="1" dirty="0">
                <a:cs typeface="Arial" charset="0"/>
              </a:rPr>
              <a:t> Periodic Properties</a:t>
            </a:r>
            <a:br>
              <a:rPr lang="en-US" altLang="en-US" sz="3400" b="1" dirty="0">
                <a:cs typeface="Arial" charset="0"/>
              </a:rPr>
            </a:br>
            <a:r>
              <a:rPr lang="en-US" altLang="en-US" sz="3400" b="1" dirty="0">
                <a:cs typeface="Arial" charset="0"/>
              </a:rPr>
              <a:t>of the Elements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Energies of Orbitals—</a:t>
            </a:r>
            <a:br>
              <a:rPr lang="en-US" altLang="en-US"/>
            </a:br>
            <a:r>
              <a:rPr lang="en-US" altLang="en-US"/>
              <a:t>Many-electron Atoms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0" y="1371600"/>
            <a:ext cx="517525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As the number of electrons increases, so does the repulsion between them.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Therefore, in atoms with more than one electron, not all orbitals on the same energy level are degenerate.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Orbital sets in the same sublevel are still degenerate.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Energy levels start to overlap in energy (e.g., 4</a:t>
            </a:r>
            <a:r>
              <a:rPr lang="en-US" altLang="en-US" sz="2800" i="1" dirty="0"/>
              <a:t>s</a:t>
            </a:r>
            <a:r>
              <a:rPr lang="en-US" altLang="en-US" sz="2800" dirty="0"/>
              <a:t> is lower </a:t>
            </a:r>
            <a:br>
              <a:rPr lang="en-US" altLang="en-US" sz="2800" dirty="0"/>
            </a:br>
            <a:r>
              <a:rPr lang="en-US" altLang="en-US" sz="2800" dirty="0"/>
              <a:t>in energy than 3</a:t>
            </a:r>
            <a:r>
              <a:rPr lang="en-US" altLang="en-US" sz="2800" i="1" dirty="0"/>
              <a:t>d</a:t>
            </a:r>
            <a:r>
              <a:rPr lang="en-US" altLang="en-US" sz="2800" dirty="0"/>
              <a:t>.)</a:t>
            </a:r>
          </a:p>
        </p:txBody>
      </p:sp>
      <p:pic>
        <p:nvPicPr>
          <p:cNvPr id="41988" name="Picture 6" descr="C:\Documents and Settings\GEX\Desktop\51579 image ppt\Chapter 06\06_25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33432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11A09FB-D6B8-4E27-BF06-66BF9E3BE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3" t="20000" r="31111" b="21111"/>
          <a:stretch/>
        </p:blipFill>
        <p:spPr>
          <a:xfrm rot="16200000">
            <a:off x="803691" y="3993734"/>
            <a:ext cx="2345494" cy="31908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Spin Quantum Number, </a:t>
            </a:r>
            <a:r>
              <a:rPr lang="en-US" altLang="en-US" i="1"/>
              <a:t>m</a:t>
            </a:r>
            <a:r>
              <a:rPr lang="en-US" altLang="en-US" i="1" baseline="-25000"/>
              <a:t>s</a:t>
            </a:r>
            <a:endParaRPr lang="en-US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66800"/>
            <a:ext cx="6172200" cy="5410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 the 1920s, it was discovered that two electrons in the same orbital do not have exactly the same energy.</a:t>
            </a:r>
          </a:p>
          <a:p>
            <a:pPr eaLnBrk="1" hangingPunct="1"/>
            <a:r>
              <a:rPr lang="en-US" altLang="en-US" sz="2800" dirty="0"/>
              <a:t>The “spin” of an electron describes its magnetic field, which affects its energy.</a:t>
            </a:r>
          </a:p>
          <a:p>
            <a:pPr eaLnBrk="1" hangingPunct="1"/>
            <a:r>
              <a:rPr lang="en-US" altLang="en-US" sz="2800" dirty="0"/>
              <a:t>This led to the spin quantum number, </a:t>
            </a:r>
            <a:r>
              <a:rPr lang="en-US" altLang="en-US" sz="2800" i="1" dirty="0" err="1"/>
              <a:t>m</a:t>
            </a:r>
            <a:r>
              <a:rPr lang="en-US" altLang="en-US" sz="2800" i="1" baseline="-25000" dirty="0" err="1"/>
              <a:t>s</a:t>
            </a:r>
            <a:r>
              <a:rPr lang="en-US" altLang="en-US" sz="2800" i="1" dirty="0" err="1"/>
              <a:t>.</a:t>
            </a:r>
            <a:endParaRPr lang="en-US" altLang="en-US" sz="2800" i="1" dirty="0"/>
          </a:p>
          <a:p>
            <a:pPr eaLnBrk="1" hangingPunct="1"/>
            <a:r>
              <a:rPr lang="en-US" altLang="en-US" sz="2800" dirty="0"/>
              <a:t>The spin quantum number has only two allowed values, +</a:t>
            </a:r>
            <a:r>
              <a:rPr lang="en-US" altLang="en-US" sz="2800" dirty="0">
                <a:cs typeface="Arial" charset="0"/>
              </a:rPr>
              <a:t>½ and –½</a:t>
            </a:r>
            <a:r>
              <a:rPr lang="en-US" altLang="en-US" sz="2800" dirty="0"/>
              <a:t>.</a:t>
            </a:r>
          </a:p>
        </p:txBody>
      </p:sp>
      <p:pic>
        <p:nvPicPr>
          <p:cNvPr id="43012" name="Picture 6" descr="C:\Documents and Settings\GEX\Desktop\51579 image ppt\Chapter 06\06_26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1828800"/>
            <a:ext cx="2249487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D06FEF-B4E4-45B8-A263-2DEAAE3470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5" r="51021"/>
          <a:stretch/>
        </p:blipFill>
        <p:spPr>
          <a:xfrm rot="16200000">
            <a:off x="4036331" y="3736069"/>
            <a:ext cx="918938" cy="4876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Pauli Exclusion Principle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447800"/>
            <a:ext cx="7543800" cy="4114800"/>
          </a:xfrm>
        </p:spPr>
        <p:txBody>
          <a:bodyPr/>
          <a:lstStyle/>
          <a:p>
            <a:pPr eaLnBrk="1" hangingPunct="1"/>
            <a:r>
              <a:rPr lang="en-US" altLang="en-US" sz="2800"/>
              <a:t>No two electrons in the same atom can have exactly the same energy.</a:t>
            </a:r>
          </a:p>
          <a:p>
            <a:pPr eaLnBrk="1" hangingPunct="1"/>
            <a:r>
              <a:rPr lang="en-US" altLang="en-US" sz="2800"/>
              <a:t>Therefore, no two electrons in the same atom can have identical sets of quantum numbers.</a:t>
            </a:r>
          </a:p>
          <a:p>
            <a:pPr eaLnBrk="1" hangingPunct="1"/>
            <a:r>
              <a:rPr lang="en-US" altLang="en-US" sz="2800"/>
              <a:t>This means that every electron in an atom must differ by at least one of the four quantum number values: </a:t>
            </a:r>
            <a:r>
              <a:rPr lang="en-US" altLang="en-US" sz="2800" i="1"/>
              <a:t>n</a:t>
            </a:r>
            <a:r>
              <a:rPr lang="en-US" altLang="en-US" sz="2800"/>
              <a:t>, </a:t>
            </a:r>
            <a:r>
              <a:rPr lang="en-US" altLang="en-US" sz="2800" i="1"/>
              <a:t>l</a:t>
            </a:r>
            <a:r>
              <a:rPr lang="en-US" altLang="en-US" sz="2800"/>
              <a:t>, </a:t>
            </a:r>
            <a:r>
              <a:rPr lang="en-US" altLang="en-US" sz="2800" i="1"/>
              <a:t>m</a:t>
            </a:r>
            <a:r>
              <a:rPr lang="en-US" altLang="en-US" sz="2800" i="1" baseline="-25000"/>
              <a:t>l</a:t>
            </a:r>
            <a:r>
              <a:rPr lang="en-US" altLang="en-US" sz="2800"/>
              <a:t>, and </a:t>
            </a:r>
            <a:r>
              <a:rPr lang="en-US" altLang="en-US" sz="2800" i="1"/>
              <a:t>m</a:t>
            </a:r>
            <a:r>
              <a:rPr lang="en-US" altLang="en-US" sz="2800" i="1" baseline="-25000"/>
              <a:t>s</a:t>
            </a:r>
            <a:r>
              <a:rPr lang="en-US" altLang="en-US" sz="2800"/>
              <a:t>.</a:t>
            </a:r>
          </a:p>
        </p:txBody>
      </p:sp>
      <p:pic>
        <p:nvPicPr>
          <p:cNvPr id="4" name="Picture 6" descr="C:\Documents and Settings\GEX\Desktop\51579 image ppt\Chapter 06\06_Pg237_UnFigure_1.jpg">
            <a:extLst>
              <a:ext uri="{FF2B5EF4-FFF2-40B4-BE49-F238E27FC236}">
                <a16:creationId xmlns:a16="http://schemas.microsoft.com/office/drawing/2014/main" id="{34B09BBF-BC8B-4E82-8640-C875850E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160392"/>
            <a:ext cx="313055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Electron Configurations</a:t>
            </a:r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676400" y="1219200"/>
            <a:ext cx="7239000" cy="4800600"/>
          </a:xfrm>
        </p:spPr>
        <p:txBody>
          <a:bodyPr/>
          <a:lstStyle/>
          <a:p>
            <a:pPr eaLnBrk="1" hangingPunct="1"/>
            <a:r>
              <a:rPr lang="en-US" altLang="en-US" sz="2800"/>
              <a:t>The way electrons are distributed in an atom is called its </a:t>
            </a:r>
            <a:r>
              <a:rPr lang="en-US" altLang="en-US" sz="2800" b="1"/>
              <a:t>electron configuration</a:t>
            </a:r>
            <a:r>
              <a:rPr lang="en-US" altLang="en-US" sz="2800"/>
              <a:t>.</a:t>
            </a:r>
          </a:p>
          <a:p>
            <a:pPr eaLnBrk="1" hangingPunct="1"/>
            <a:r>
              <a:rPr lang="en-US" altLang="en-US" sz="2800"/>
              <a:t>The most stable organization is the lowest possible energy, called the </a:t>
            </a:r>
            <a:r>
              <a:rPr lang="en-US" altLang="en-US" sz="2800" b="1"/>
              <a:t>ground state</a:t>
            </a:r>
            <a:r>
              <a:rPr lang="en-US" altLang="en-US" sz="2800"/>
              <a:t>.</a:t>
            </a:r>
          </a:p>
          <a:p>
            <a:pPr eaLnBrk="1" hangingPunct="1"/>
            <a:r>
              <a:rPr lang="en-US" altLang="en-US" sz="2800"/>
              <a:t>Each component consists of </a:t>
            </a:r>
          </a:p>
          <a:p>
            <a:pPr lvl="1" eaLnBrk="1" hangingPunct="1"/>
            <a:r>
              <a:rPr lang="en-US" altLang="en-US"/>
              <a:t>a number denoting the energy level;</a:t>
            </a:r>
          </a:p>
          <a:p>
            <a:pPr lvl="1" eaLnBrk="1" hangingPunct="1"/>
            <a:r>
              <a:rPr lang="en-US" altLang="en-US"/>
              <a:t>a letter denoting the type of orbital;</a:t>
            </a:r>
          </a:p>
          <a:p>
            <a:pPr lvl="1" eaLnBrk="1" hangingPunct="1"/>
            <a:r>
              <a:rPr lang="en-US" altLang="en-US"/>
              <a:t>a superscript denoting the number of electrons in those orbitals.</a:t>
            </a:r>
            <a:endParaRPr lang="en-US" altLang="en-US">
              <a:solidFill>
                <a:srgbClr val="072E93"/>
              </a:solidFill>
            </a:endParaRPr>
          </a:p>
        </p:txBody>
      </p:sp>
      <p:sp>
        <p:nvSpPr>
          <p:cNvPr id="47108" name="Rectangle 8"/>
          <p:cNvSpPr>
            <a:spLocks noChangeArrowheads="1"/>
          </p:cNvSpPr>
          <p:nvPr/>
        </p:nvSpPr>
        <p:spPr bwMode="auto">
          <a:xfrm>
            <a:off x="1143000" y="1676400"/>
            <a:ext cx="1336675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6500" b="0">
              <a:latin typeface="Times New Roman" pitchFamily="18" charset="0"/>
            </a:endParaRPr>
          </a:p>
        </p:txBody>
      </p:sp>
      <p:sp>
        <p:nvSpPr>
          <p:cNvPr id="47109" name="TextBox 2"/>
          <p:cNvSpPr txBox="1">
            <a:spLocks noChangeArrowheads="1"/>
          </p:cNvSpPr>
          <p:nvPr/>
        </p:nvSpPr>
        <p:spPr bwMode="auto">
          <a:xfrm>
            <a:off x="225425" y="1371600"/>
            <a:ext cx="16002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6500" b="0">
                <a:solidFill>
                  <a:schemeClr val="accent1"/>
                </a:solidFill>
                <a:latin typeface="Times New Roman" pitchFamily="18" charset="0"/>
              </a:rPr>
              <a:t>4</a:t>
            </a:r>
            <a:r>
              <a:rPr lang="en-US" altLang="en-US" sz="6500" b="0" i="1">
                <a:solidFill>
                  <a:schemeClr val="accent1"/>
                </a:solidFill>
                <a:latin typeface="Times New Roman" pitchFamily="18" charset="0"/>
              </a:rPr>
              <a:t>p</a:t>
            </a:r>
            <a:r>
              <a:rPr lang="en-US" altLang="en-US" sz="6500" b="0" baseline="30000">
                <a:solidFill>
                  <a:srgbClr val="072E93"/>
                </a:solidFill>
                <a:latin typeface="Times New Roman" pitchFamily="18" charset="0"/>
              </a:rPr>
              <a:t>5</a:t>
            </a:r>
            <a:endParaRPr lang="en-US" altLang="en-US" sz="6500" b="0">
              <a:latin typeface="Times New Roman" pitchFamily="18" charset="0"/>
            </a:endParaRPr>
          </a:p>
        </p:txBody>
      </p:sp>
    </p:spTree>
  </p:cSld>
  <p:clrMapOvr>
    <a:masterClrMapping/>
  </p:clrMapOvr>
  <p:transition spd="slow" advClick="0" advTm="10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Hund’s Rule</a:t>
            </a:r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19800" y="1012825"/>
            <a:ext cx="2895600" cy="4038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/>
              <a:t>“For degenerate orbitals, the lowest energy is attained when the number of electrons with the same spin is maximized.”</a:t>
            </a:r>
          </a:p>
        </p:txBody>
      </p:sp>
      <p:sp>
        <p:nvSpPr>
          <p:cNvPr id="49156" name="TextBox 1"/>
          <p:cNvSpPr txBox="1">
            <a:spLocks noChangeArrowheads="1"/>
          </p:cNvSpPr>
          <p:nvPr/>
        </p:nvSpPr>
        <p:spPr bwMode="auto">
          <a:xfrm>
            <a:off x="34925" y="4829175"/>
            <a:ext cx="7848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l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 b="0">
                <a:solidFill>
                  <a:schemeClr val="tx2"/>
                </a:solidFill>
              </a:rPr>
              <a:t>This means that, for a set of orbitals in the same sublevel, there must be </a:t>
            </a:r>
            <a:r>
              <a:rPr lang="en-US" altLang="en-US" b="0" i="1">
                <a:solidFill>
                  <a:schemeClr val="tx2"/>
                </a:solidFill>
              </a:rPr>
              <a:t>one</a:t>
            </a:r>
            <a:r>
              <a:rPr lang="en-US" altLang="en-US" b="0">
                <a:solidFill>
                  <a:schemeClr val="tx2"/>
                </a:solidFill>
              </a:rPr>
              <a:t> electron in each orbital before pairing </a:t>
            </a:r>
            <a:r>
              <a:rPr lang="en-US" altLang="en-US" b="0" i="1">
                <a:solidFill>
                  <a:schemeClr val="tx2"/>
                </a:solidFill>
              </a:rPr>
              <a:t>and</a:t>
            </a:r>
            <a:r>
              <a:rPr lang="en-US" altLang="en-US" b="0">
                <a:solidFill>
                  <a:schemeClr val="tx2"/>
                </a:solidFill>
              </a:rPr>
              <a:t> the electrons have the </a:t>
            </a:r>
            <a:r>
              <a:rPr lang="en-US" altLang="en-US" b="0" i="1">
                <a:solidFill>
                  <a:schemeClr val="tx2"/>
                </a:solidFill>
              </a:rPr>
              <a:t>same</a:t>
            </a:r>
            <a:r>
              <a:rPr lang="en-US" altLang="en-US" b="0">
                <a:solidFill>
                  <a:schemeClr val="tx2"/>
                </a:solidFill>
              </a:rPr>
              <a:t> spin, as much as possible.</a:t>
            </a:r>
          </a:p>
        </p:txBody>
      </p:sp>
      <p:pic>
        <p:nvPicPr>
          <p:cNvPr id="49157" name="Picture 7" descr="C:\Documents and Settings\GEX\Desktop\51579 image ppt\Chapter 06\06_03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47244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9525" y="9525"/>
            <a:ext cx="9144000" cy="1143000"/>
          </a:xfrm>
        </p:spPr>
        <p:txBody>
          <a:bodyPr/>
          <a:lstStyle/>
          <a:p>
            <a:r>
              <a:rPr lang="en-US" altLang="en-US"/>
              <a:t>Condensed Electron Configurations</a:t>
            </a:r>
          </a:p>
        </p:txBody>
      </p:sp>
      <p:sp>
        <p:nvSpPr>
          <p:cNvPr id="50179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0" y="990600"/>
            <a:ext cx="6553200" cy="4953000"/>
          </a:xfrm>
        </p:spPr>
        <p:txBody>
          <a:bodyPr/>
          <a:lstStyle/>
          <a:p>
            <a:r>
              <a:rPr lang="en-US" altLang="en-US" sz="2800" dirty="0"/>
              <a:t>Elements in the same group of the periodic table have the same number of electrons in the outer most shell.  These are the </a:t>
            </a:r>
            <a:r>
              <a:rPr lang="en-US" altLang="en-US" sz="2800" b="1" dirty="0"/>
              <a:t>valence electrons</a:t>
            </a:r>
            <a:r>
              <a:rPr lang="en-US" altLang="en-US" sz="2800" dirty="0"/>
              <a:t>.</a:t>
            </a:r>
          </a:p>
          <a:p>
            <a:r>
              <a:rPr lang="en-US" altLang="en-US" sz="2800" dirty="0"/>
              <a:t>The filled inner shell electrons are called </a:t>
            </a:r>
            <a:r>
              <a:rPr lang="en-US" altLang="en-US" sz="2800" b="1" dirty="0"/>
              <a:t>core electrons</a:t>
            </a:r>
            <a:r>
              <a:rPr lang="en-US" altLang="en-US" sz="2800" dirty="0"/>
              <a:t>. These include completely filled </a:t>
            </a:r>
            <a:r>
              <a:rPr lang="en-US" altLang="en-US" sz="2800" i="1" dirty="0"/>
              <a:t>d</a:t>
            </a:r>
            <a:r>
              <a:rPr lang="en-US" altLang="en-US" sz="2800" dirty="0"/>
              <a:t> or </a:t>
            </a:r>
            <a:r>
              <a:rPr lang="en-US" altLang="en-US" sz="2800" i="1" dirty="0"/>
              <a:t>f</a:t>
            </a:r>
            <a:r>
              <a:rPr lang="en-US" altLang="en-US" sz="2800" dirty="0"/>
              <a:t> sublevels.</a:t>
            </a:r>
          </a:p>
          <a:p>
            <a:r>
              <a:rPr lang="en-US" altLang="en-US" sz="2800" dirty="0"/>
              <a:t>We write a shortened version of an electron configuration using brackets around a noble gas symbol and listing only valence electrons.</a:t>
            </a:r>
          </a:p>
        </p:txBody>
      </p:sp>
      <p:pic>
        <p:nvPicPr>
          <p:cNvPr id="50180" name="Picture 6" descr="C:\Documents and Settings\GEX\Desktop\51579 image ppt\Chapter 06\06_29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066800"/>
            <a:ext cx="93186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"/>
            <a:ext cx="9144000" cy="981075"/>
          </a:xfrm>
        </p:spPr>
        <p:txBody>
          <a:bodyPr/>
          <a:lstStyle/>
          <a:p>
            <a:pPr eaLnBrk="1" hangingPunct="1"/>
            <a:r>
              <a:rPr lang="en-US" altLang="en-US"/>
              <a:t>Periodic Table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62000"/>
            <a:ext cx="8701088" cy="2590800"/>
          </a:xfrm>
        </p:spPr>
        <p:txBody>
          <a:bodyPr/>
          <a:lstStyle/>
          <a:p>
            <a:pPr eaLnBrk="1" hangingPunct="1"/>
            <a:r>
              <a:rPr lang="en-US" altLang="en-US" sz="2800"/>
              <a:t>We fill orbitals in increasing order of energy.</a:t>
            </a:r>
          </a:p>
          <a:p>
            <a:pPr eaLnBrk="1" hangingPunct="1"/>
            <a:r>
              <a:rPr lang="en-US" altLang="en-US" sz="2800"/>
              <a:t>Different blocks on the periodic table correspond to different types of orbitals: </a:t>
            </a:r>
            <a:r>
              <a:rPr lang="en-US" altLang="en-US" sz="2800" i="1"/>
              <a:t>s</a:t>
            </a:r>
            <a:r>
              <a:rPr lang="en-US" altLang="en-US" sz="2800"/>
              <a:t> = blue, </a:t>
            </a:r>
            <a:r>
              <a:rPr lang="en-US" altLang="en-US" sz="2800" i="1"/>
              <a:t>p</a:t>
            </a:r>
            <a:r>
              <a:rPr lang="en-US" altLang="en-US" sz="2800"/>
              <a:t> = pink (</a:t>
            </a:r>
            <a:r>
              <a:rPr lang="en-US" altLang="en-US" sz="2800" i="1"/>
              <a:t>s</a:t>
            </a:r>
            <a:r>
              <a:rPr lang="en-US" altLang="en-US" sz="2800"/>
              <a:t> and </a:t>
            </a:r>
            <a:r>
              <a:rPr lang="en-US" altLang="en-US" sz="2800" i="1"/>
              <a:t>p</a:t>
            </a:r>
            <a:r>
              <a:rPr lang="en-US" altLang="en-US" sz="2800"/>
              <a:t> are representative elements); </a:t>
            </a:r>
            <a:r>
              <a:rPr lang="en-US" altLang="en-US" sz="2800" i="1"/>
              <a:t>d</a:t>
            </a:r>
            <a:r>
              <a:rPr lang="en-US" altLang="en-US" sz="2800"/>
              <a:t> = orange (transition elements); </a:t>
            </a:r>
            <a:r>
              <a:rPr lang="en-US" altLang="en-US" sz="2800" i="1"/>
              <a:t>f</a:t>
            </a:r>
            <a:r>
              <a:rPr lang="en-US" altLang="en-US" sz="2800"/>
              <a:t> = tan (lanthanides and actinides, or inner transition elements)</a:t>
            </a:r>
          </a:p>
        </p:txBody>
      </p:sp>
      <p:pic>
        <p:nvPicPr>
          <p:cNvPr id="51204" name="Picture 6" descr="C:\Documents and Settings\GEX\Desktop\51579 image ppt\Chapter 06\06_30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1" y="3886200"/>
            <a:ext cx="6982389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6E121D-8B0C-47A4-BEF1-417285B17B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04B343-395E-44AF-A5EE-D6CCA35F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31" y="457200"/>
            <a:ext cx="5004436" cy="2819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7CF379-EFD3-4D53-9E2C-4E17766F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91137"/>
            <a:ext cx="5791200" cy="291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746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Some Anomalies</a:t>
            </a:r>
          </a:p>
        </p:txBody>
      </p:sp>
      <p:sp>
        <p:nvSpPr>
          <p:cNvPr id="5222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562600" y="1143000"/>
            <a:ext cx="3505200" cy="3581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2800" dirty="0"/>
              <a:t>Some irregularities occur when there are enough electrons to half-fill </a:t>
            </a:r>
            <a:r>
              <a:rPr lang="en-US" altLang="en-US" sz="2800" i="1" dirty="0"/>
              <a:t>s</a:t>
            </a:r>
            <a:r>
              <a:rPr lang="en-US" altLang="en-US" sz="2800" dirty="0"/>
              <a:t> and </a:t>
            </a:r>
            <a:r>
              <a:rPr lang="en-US" altLang="en-US" sz="2800" i="1" dirty="0"/>
              <a:t>d</a:t>
            </a:r>
            <a:r>
              <a:rPr lang="en-US" altLang="en-US" sz="2800" dirty="0"/>
              <a:t> orbitals on a given row.</a:t>
            </a:r>
          </a:p>
        </p:txBody>
      </p:sp>
      <p:pic>
        <p:nvPicPr>
          <p:cNvPr id="52228" name="Picture 6" descr="C:\Documents and Settings\GEX\Desktop\51579 image ppt\Chapter 06\06_31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5257800" cy="432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Chromium as an Anomaly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76800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/>
              <a:t>For instance, the electron configuration for chromium is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/>
              <a:t>	[</a:t>
            </a:r>
            <a:r>
              <a:rPr lang="en-US" dirty="0" err="1"/>
              <a:t>Ar</a:t>
            </a:r>
            <a:r>
              <a:rPr lang="en-US" dirty="0"/>
              <a:t>] 4</a:t>
            </a:r>
            <a:r>
              <a:rPr lang="en-US" i="1" dirty="0"/>
              <a:t>s</a:t>
            </a:r>
            <a:r>
              <a:rPr lang="en-US" baseline="30000" dirty="0"/>
              <a:t>1</a:t>
            </a:r>
            <a:r>
              <a:rPr lang="en-US" dirty="0"/>
              <a:t> 3</a:t>
            </a:r>
            <a:r>
              <a:rPr lang="en-US" i="1" dirty="0"/>
              <a:t>d</a:t>
            </a:r>
            <a:r>
              <a:rPr lang="en-US" baseline="30000" dirty="0"/>
              <a:t>5  </a:t>
            </a:r>
            <a:r>
              <a:rPr lang="en-US" dirty="0"/>
              <a:t>(half filled d orbital)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/>
              <a:t>    rather than the expected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/>
              <a:t>	[</a:t>
            </a:r>
            <a:r>
              <a:rPr lang="en-US" dirty="0" err="1"/>
              <a:t>Ar</a:t>
            </a:r>
            <a:r>
              <a:rPr lang="en-US" dirty="0"/>
              <a:t>] </a:t>
            </a:r>
            <a:r>
              <a:rPr lang="en-US" dirty="0" err="1"/>
              <a:t>4</a:t>
            </a:r>
            <a:r>
              <a:rPr lang="en-US" i="1" dirty="0" err="1"/>
              <a:t>s</a:t>
            </a:r>
            <a:r>
              <a:rPr lang="en-US" baseline="30000" dirty="0" err="1"/>
              <a:t>2</a:t>
            </a:r>
            <a:r>
              <a:rPr lang="en-US" dirty="0"/>
              <a:t> </a:t>
            </a:r>
            <a:r>
              <a:rPr lang="en-US" dirty="0" err="1"/>
              <a:t>3</a:t>
            </a:r>
            <a:r>
              <a:rPr lang="en-US" i="1" dirty="0" err="1"/>
              <a:t>d</a:t>
            </a:r>
            <a:r>
              <a:rPr lang="en-US" baseline="30000" dirty="0" err="1"/>
              <a:t>4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altLang="en-US" dirty="0"/>
              <a:t>This occurs because the 4</a:t>
            </a:r>
            <a:r>
              <a:rPr lang="en-US" altLang="en-US" i="1" dirty="0"/>
              <a:t>s</a:t>
            </a:r>
            <a:r>
              <a:rPr lang="en-US" altLang="en-US" dirty="0"/>
              <a:t> and </a:t>
            </a:r>
            <a:r>
              <a:rPr lang="en-US" altLang="en-US" dirty="0" err="1"/>
              <a:t>3</a:t>
            </a:r>
            <a:r>
              <a:rPr lang="en-US" altLang="en-US" i="1" dirty="0" err="1"/>
              <a:t>d</a:t>
            </a:r>
            <a:r>
              <a:rPr lang="en-US" altLang="en-US" dirty="0"/>
              <a:t> orbitals are very close in energy.</a:t>
            </a:r>
          </a:p>
          <a:p>
            <a:pPr eaLnBrk="1" hangingPunct="1">
              <a:defRPr/>
            </a:pPr>
            <a:r>
              <a:rPr lang="en-US" altLang="en-US" dirty="0"/>
              <a:t>These anomalies occur in </a:t>
            </a:r>
            <a:r>
              <a:rPr lang="en-US" altLang="en-US" i="1" dirty="0"/>
              <a:t>f</a:t>
            </a:r>
            <a:r>
              <a:rPr lang="en-US" altLang="en-US" dirty="0"/>
              <a:t>-block atoms with </a:t>
            </a:r>
            <a:r>
              <a:rPr lang="en-US" altLang="en-US" i="1" dirty="0"/>
              <a:t>f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orbitals, as well.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Uncertainty Principle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2" y="1379538"/>
            <a:ext cx="4179888" cy="3200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dirty="0"/>
              <a:t>	Heisenberg showed that the more precisely the momentum of a particle is known, the less precisely is its position is known:</a:t>
            </a:r>
          </a:p>
        </p:txBody>
      </p:sp>
      <p:grpSp>
        <p:nvGrpSpPr>
          <p:cNvPr id="26628" name="Group 11"/>
          <p:cNvGrpSpPr>
            <a:grpSpLocks/>
          </p:cNvGrpSpPr>
          <p:nvPr/>
        </p:nvGrpSpPr>
        <p:grpSpPr bwMode="auto">
          <a:xfrm>
            <a:off x="673100" y="4572000"/>
            <a:ext cx="3060701" cy="1066800"/>
            <a:chOff x="624" y="3216"/>
            <a:chExt cx="1928" cy="672"/>
          </a:xfrm>
        </p:grpSpPr>
        <p:sp>
          <p:nvSpPr>
            <p:cNvPr id="26630" name="Rectangle 4"/>
            <p:cNvSpPr>
              <a:spLocks noChangeArrowheads="1"/>
            </p:cNvSpPr>
            <p:nvPr/>
          </p:nvSpPr>
          <p:spPr bwMode="auto">
            <a:xfrm>
              <a:off x="624" y="3352"/>
              <a:ext cx="152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3200" b="0" dirty="0">
                  <a:solidFill>
                    <a:schemeClr val="tx1"/>
                  </a:solidFill>
                </a:rPr>
                <a:t>(</a:t>
              </a:r>
              <a:r>
                <a:rPr lang="en-US" altLang="en-US" sz="3200" b="0" dirty="0">
                  <a:solidFill>
                    <a:schemeClr val="tx1"/>
                  </a:solidFill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altLang="en-US" sz="3200" b="0" i="1" dirty="0">
                  <a:solidFill>
                    <a:schemeClr val="tx1"/>
                  </a:solidFill>
                </a:rPr>
                <a:t>x</a:t>
              </a:r>
              <a:r>
                <a:rPr lang="en-US" altLang="en-US" sz="3200" b="0" dirty="0">
                  <a:solidFill>
                    <a:schemeClr val="tx1"/>
                  </a:solidFill>
                </a:rPr>
                <a:t>) (</a:t>
              </a:r>
              <a:r>
                <a:rPr lang="en-US" altLang="en-US" sz="3200" b="0" dirty="0">
                  <a:solidFill>
                    <a:schemeClr val="tx1"/>
                  </a:solidFill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altLang="en-US" sz="3200" b="0" i="1" dirty="0">
                  <a:solidFill>
                    <a:schemeClr val="tx1"/>
                  </a:solidFill>
                </a:rPr>
                <a:t>mv</a:t>
              </a:r>
              <a:r>
                <a:rPr lang="en-US" altLang="en-US" sz="3200" b="0" dirty="0">
                  <a:solidFill>
                    <a:schemeClr val="tx1"/>
                  </a:solidFill>
                </a:rPr>
                <a:t>) </a:t>
              </a:r>
              <a:r>
                <a:rPr lang="en-US" altLang="en-US" sz="3200" b="0" dirty="0">
                  <a:solidFill>
                    <a:schemeClr val="tx1"/>
                  </a:solidFill>
                  <a:sym typeface="Symbol" pitchFamily="18" charset="2"/>
                </a:rPr>
                <a:t></a:t>
              </a:r>
            </a:p>
          </p:txBody>
        </p:sp>
        <p:grpSp>
          <p:nvGrpSpPr>
            <p:cNvPr id="26631" name="Group 10"/>
            <p:cNvGrpSpPr>
              <a:grpSpLocks/>
            </p:cNvGrpSpPr>
            <p:nvPr/>
          </p:nvGrpSpPr>
          <p:grpSpPr bwMode="auto">
            <a:xfrm>
              <a:off x="2153" y="3216"/>
              <a:ext cx="399" cy="672"/>
              <a:chOff x="2153" y="3216"/>
              <a:chExt cx="399" cy="672"/>
            </a:xfrm>
          </p:grpSpPr>
          <p:sp>
            <p:nvSpPr>
              <p:cNvPr id="26632" name="Rectangle 5"/>
              <p:cNvSpPr>
                <a:spLocks noChangeArrowheads="1"/>
              </p:cNvSpPr>
              <p:nvPr/>
            </p:nvSpPr>
            <p:spPr bwMode="auto">
              <a:xfrm>
                <a:off x="2153" y="3216"/>
                <a:ext cx="399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3200" b="0" i="1" dirty="0">
                    <a:solidFill>
                      <a:schemeClr val="tx1"/>
                    </a:solidFill>
                  </a:rPr>
                  <a:t>h</a:t>
                </a:r>
              </a:p>
              <a:p>
                <a:r>
                  <a:rPr lang="en-US" altLang="en-US" sz="3200" b="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en-US" sz="3200" b="0" i="1" dirty="0">
                    <a:solidFill>
                      <a:schemeClr val="tx1"/>
                    </a:solidFill>
                    <a:latin typeface="Symbol" pitchFamily="18" charset="2"/>
                    <a:sym typeface="Symbol" pitchFamily="18" charset="2"/>
                  </a:rPr>
                  <a:t></a:t>
                </a:r>
                <a:endParaRPr lang="en-US" altLang="en-US" sz="3200" b="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633" name="Line 6"/>
              <p:cNvSpPr>
                <a:spLocks noChangeShapeType="1"/>
              </p:cNvSpPr>
              <p:nvPr/>
            </p:nvSpPr>
            <p:spPr bwMode="auto">
              <a:xfrm>
                <a:off x="2184" y="3556"/>
                <a:ext cx="33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26629" name="Picture 11" descr="C:\Documents and Settings\GEX\Desktop\51579 image ppt\Chapter 06\06_15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97025"/>
            <a:ext cx="2776538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/>
              <a:t>Why 4s subshell is filled before 3d but on ionization 4s electrons are removed first?</a:t>
            </a:r>
            <a:endParaRPr lang="zh-CN" alt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altLang="zh-CN" dirty="0"/>
              <a:t>The rule: Filling up of orbitals is dependent on orbital energy while removal of electrons from orbitals is dependent on orbital location</a:t>
            </a:r>
          </a:p>
          <a:p>
            <a:r>
              <a:rPr lang="en-US" altLang="zh-CN" dirty="0"/>
              <a:t>4s has a lower energy than 3d, so it is filled up first.</a:t>
            </a:r>
          </a:p>
          <a:p>
            <a:r>
              <a:rPr lang="en-US" altLang="zh-CN" dirty="0"/>
              <a:t>4s is farther away from the nucleus than 3d.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3101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endParaRPr lang="en-US">
              <a:ea typeface="+mn-ea"/>
            </a:endParaRPr>
          </a:p>
        </p:txBody>
      </p:sp>
      <p:sp>
        <p:nvSpPr>
          <p:cNvPr id="3077" name="Rectangle 8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pic>
        <p:nvPicPr>
          <p:cNvPr id="3078" name="Picture 1" descr="BROW0417_13_e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400" b="1" dirty="0">
                <a:cs typeface="Arial" charset="0"/>
              </a:rPr>
              <a:t>Chapter 7</a:t>
            </a:r>
            <a:br>
              <a:rPr lang="en-US" altLang="en-US" sz="3400" b="1" dirty="0">
                <a:cs typeface="Arial" charset="0"/>
              </a:rPr>
            </a:br>
            <a:br>
              <a:rPr lang="en-US" altLang="en-US" sz="3400" b="1" dirty="0">
                <a:cs typeface="Arial" charset="0"/>
              </a:rPr>
            </a:br>
            <a:r>
              <a:rPr lang="en-US" altLang="en-US" sz="3400" b="1" dirty="0">
                <a:cs typeface="Arial" charset="0"/>
              </a:rPr>
              <a:t> Periodic Properties</a:t>
            </a:r>
            <a:br>
              <a:rPr lang="en-US" altLang="en-US" sz="3400" b="1" dirty="0">
                <a:cs typeface="Arial" charset="0"/>
              </a:rPr>
            </a:br>
            <a:r>
              <a:rPr lang="en-US" altLang="en-US" sz="3400" b="1" dirty="0">
                <a:cs typeface="Arial" charset="0"/>
              </a:rPr>
              <a:t>of the Elements</a:t>
            </a:r>
          </a:p>
        </p:txBody>
      </p:sp>
    </p:spTree>
    <p:extLst>
      <p:ext uri="{BB962C8B-B14F-4D97-AF65-F5344CB8AC3E}">
        <p14:creationId xmlns:p14="http://schemas.microsoft.com/office/powerpoint/2010/main" val="15470182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Development of the Periodic Table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715000" y="1600200"/>
            <a:ext cx="32766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Dmitri Mendeleev and Lothar Meyer independently came to the same conclusion about how elements should be grouped.</a:t>
            </a:r>
          </a:p>
        </p:txBody>
      </p:sp>
      <p:pic>
        <p:nvPicPr>
          <p:cNvPr id="4100" name="Picture 5" descr="C:\Documents and Settings\GEX\Desktop\51579 image ppt\Chapter 07\07_01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49768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Mendeleev and the Periodic Table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4495800"/>
            <a:ext cx="80772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Chemists mostly credit Mendeleev because he also used chemical properties to organize the table and predicted some missing elements and their expected properties, including germanium.</a:t>
            </a:r>
          </a:p>
        </p:txBody>
      </p:sp>
      <p:pic>
        <p:nvPicPr>
          <p:cNvPr id="5124" name="Picture 5" descr="C:\Documents and Settings\GEX\Desktop\51579 image ppt\Chapter 07\07_01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1219200"/>
            <a:ext cx="61690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4"/>
          <p:cNvSpPr>
            <a:spLocks noGrp="1"/>
          </p:cNvSpPr>
          <p:nvPr>
            <p:ph type="title"/>
          </p:nvPr>
        </p:nvSpPr>
        <p:spPr>
          <a:xfrm>
            <a:off x="0" y="952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Atomic Number</a:t>
            </a:r>
          </a:p>
        </p:txBody>
      </p:sp>
      <p:sp>
        <p:nvSpPr>
          <p:cNvPr id="6147" name="Content Placeholder 5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4724400"/>
          </a:xfrm>
        </p:spPr>
        <p:txBody>
          <a:bodyPr/>
          <a:lstStyle/>
          <a:p>
            <a:pPr eaLnBrk="1" hangingPunct="1"/>
            <a:r>
              <a:rPr lang="en-US" altLang="en-US"/>
              <a:t>Mendeleev’s table was based on atomic masses. It was the most fundamental property of elements known at the time.</a:t>
            </a:r>
          </a:p>
          <a:p>
            <a:pPr eaLnBrk="1" hangingPunct="1"/>
            <a:r>
              <a:rPr lang="en-US" altLang="en-US"/>
              <a:t>About 35 years later, the nuclear atom was discovered by Ernest Rutherford.</a:t>
            </a:r>
          </a:p>
          <a:p>
            <a:pPr eaLnBrk="1" hangingPunct="1"/>
            <a:r>
              <a:rPr lang="en-US" altLang="en-US"/>
              <a:t>Henry Moseley developed the concept of atomic number experimentally. The  number of protons was considered the basis for the periodic property of elements.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63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Periodicity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486400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Periodicity is the repetitive pattern of a property for elements based on atomic number.</a:t>
            </a:r>
          </a:p>
          <a:p>
            <a:pPr eaLnBrk="1" hangingPunct="1"/>
            <a:r>
              <a:rPr lang="en-US" altLang="en-US" sz="3000" dirty="0"/>
              <a:t>The following properties are discussed in this chapter:</a:t>
            </a:r>
          </a:p>
          <a:p>
            <a:pPr lvl="1" eaLnBrk="1" hangingPunct="1"/>
            <a:r>
              <a:rPr lang="en-US" altLang="en-US" dirty="0"/>
              <a:t>Sizes of atoms and ions</a:t>
            </a:r>
          </a:p>
          <a:p>
            <a:pPr lvl="1" eaLnBrk="1" hangingPunct="1"/>
            <a:r>
              <a:rPr lang="en-US" altLang="en-US" dirty="0"/>
              <a:t>Ionization energy</a:t>
            </a:r>
          </a:p>
          <a:p>
            <a:pPr lvl="1" eaLnBrk="1" hangingPunct="1"/>
            <a:r>
              <a:rPr lang="en-US" altLang="en-US" dirty="0"/>
              <a:t>Electron affinity</a:t>
            </a:r>
          </a:p>
          <a:p>
            <a:pPr lvl="1" eaLnBrk="1" hangingPunct="1"/>
            <a:r>
              <a:rPr lang="en-US" altLang="en-US" dirty="0"/>
              <a:t>Some group chemical property trends</a:t>
            </a:r>
          </a:p>
          <a:p>
            <a:pPr eaLnBrk="1" hangingPunct="1"/>
            <a:r>
              <a:rPr lang="en-US" altLang="en-US" sz="3000" dirty="0"/>
              <a:t>First, we will discuss a fundamental property that leads to may of the trends, effective </a:t>
            </a:r>
            <a:br>
              <a:rPr lang="en-US" altLang="en-US" sz="3000" dirty="0"/>
            </a:br>
            <a:r>
              <a:rPr lang="en-US" altLang="en-US" sz="3000" dirty="0"/>
              <a:t>nuclear charge.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0"/>
            <a:ext cx="9144001" cy="1143000"/>
          </a:xfrm>
        </p:spPr>
        <p:txBody>
          <a:bodyPr/>
          <a:lstStyle/>
          <a:p>
            <a:pPr eaLnBrk="1" hangingPunct="1"/>
            <a:r>
              <a:rPr lang="en-US" altLang="en-US"/>
              <a:t>Effective Nuclear Charge</a:t>
            </a:r>
          </a:p>
        </p:txBody>
      </p:sp>
      <p:sp>
        <p:nvSpPr>
          <p:cNvPr id="819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9600" y="990600"/>
            <a:ext cx="4191000" cy="4953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Many properties depend on </a:t>
            </a:r>
            <a:r>
              <a:rPr lang="en-US" altLang="en-US" sz="2800" dirty="0">
                <a:solidFill>
                  <a:srgbClr val="FF0000"/>
                </a:solidFill>
              </a:rPr>
              <a:t>attractions between valence electrons and the nucleus.</a:t>
            </a:r>
          </a:p>
          <a:p>
            <a:pPr eaLnBrk="1" hangingPunct="1"/>
            <a:r>
              <a:rPr lang="en-US" altLang="en-US" sz="2800" dirty="0"/>
              <a:t>Electrons are both </a:t>
            </a:r>
            <a:r>
              <a:rPr lang="en-US" altLang="en-US" sz="2800" dirty="0">
                <a:solidFill>
                  <a:srgbClr val="FF0000"/>
                </a:solidFill>
              </a:rPr>
              <a:t>attracted to the nucleus and repelled by other electrons.</a:t>
            </a:r>
          </a:p>
          <a:p>
            <a:pPr eaLnBrk="1" hangingPunct="1"/>
            <a:r>
              <a:rPr lang="en-US" altLang="en-US" sz="2800" dirty="0"/>
              <a:t>The forces an electron experiences depend on both factors.</a:t>
            </a:r>
          </a:p>
        </p:txBody>
      </p:sp>
      <p:pic>
        <p:nvPicPr>
          <p:cNvPr id="8196" name="Picture 5" descr="C:\Documents and Settings\GEX\Desktop\51579 image ppt\Chapter 07\07_03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88620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368"/>
            <a:ext cx="9144000" cy="1143000"/>
          </a:xfrm>
        </p:spPr>
        <p:txBody>
          <a:bodyPr/>
          <a:lstStyle/>
          <a:p>
            <a:r>
              <a:rPr lang="en-US" dirty="0"/>
              <a:t>Screening effect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35" y="2286000"/>
            <a:ext cx="2415730" cy="4114800"/>
          </a:xfrm>
        </p:spPr>
      </p:pic>
      <p:cxnSp>
        <p:nvCxnSpPr>
          <p:cNvPr id="6" name="Straight Connector 5"/>
          <p:cNvCxnSpPr/>
          <p:nvPr/>
        </p:nvCxnSpPr>
        <p:spPr bwMode="auto">
          <a:xfrm>
            <a:off x="5715000" y="3352800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6271260" y="2937301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electrons</a:t>
            </a:r>
          </a:p>
          <a:p>
            <a:r>
              <a:rPr lang="en-US" dirty="0"/>
              <a:t>(screen)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7881" y="156358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</a:t>
            </a:r>
          </a:p>
        </p:txBody>
      </p:sp>
      <p:sp>
        <p:nvSpPr>
          <p:cNvPr id="12" name="Freeform 11"/>
          <p:cNvSpPr/>
          <p:nvPr/>
        </p:nvSpPr>
        <p:spPr bwMode="auto">
          <a:xfrm>
            <a:off x="5882640" y="1442391"/>
            <a:ext cx="537210" cy="320040"/>
          </a:xfrm>
          <a:custGeom>
            <a:avLst/>
            <a:gdLst>
              <a:gd name="connsiteX0" fmla="*/ 0 w 537210"/>
              <a:gd name="connsiteY0" fmla="*/ 0 h 320040"/>
              <a:gd name="connsiteX1" fmla="*/ 68580 w 537210"/>
              <a:gd name="connsiteY1" fmla="*/ 91440 h 320040"/>
              <a:gd name="connsiteX2" fmla="*/ 114300 w 537210"/>
              <a:gd name="connsiteY2" fmla="*/ 160020 h 320040"/>
              <a:gd name="connsiteX3" fmla="*/ 125730 w 537210"/>
              <a:gd name="connsiteY3" fmla="*/ 194310 h 320040"/>
              <a:gd name="connsiteX4" fmla="*/ 228600 w 537210"/>
              <a:gd name="connsiteY4" fmla="*/ 274320 h 320040"/>
              <a:gd name="connsiteX5" fmla="*/ 320040 w 537210"/>
              <a:gd name="connsiteY5" fmla="*/ 320040 h 320040"/>
              <a:gd name="connsiteX6" fmla="*/ 537210 w 537210"/>
              <a:gd name="connsiteY6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7210" h="320040">
                <a:moveTo>
                  <a:pt x="0" y="0"/>
                </a:moveTo>
                <a:cubicBezTo>
                  <a:pt x="94144" y="156907"/>
                  <a:pt x="-18918" y="-21058"/>
                  <a:pt x="68580" y="91440"/>
                </a:cubicBezTo>
                <a:cubicBezTo>
                  <a:pt x="85448" y="113127"/>
                  <a:pt x="105612" y="133956"/>
                  <a:pt x="114300" y="160020"/>
                </a:cubicBezTo>
                <a:cubicBezTo>
                  <a:pt x="118110" y="171450"/>
                  <a:pt x="119047" y="184285"/>
                  <a:pt x="125730" y="194310"/>
                </a:cubicBezTo>
                <a:cubicBezTo>
                  <a:pt x="144545" y="222532"/>
                  <a:pt x="205893" y="262966"/>
                  <a:pt x="228600" y="274320"/>
                </a:cubicBezTo>
                <a:cubicBezTo>
                  <a:pt x="259080" y="289560"/>
                  <a:pt x="285962" y="320040"/>
                  <a:pt x="320040" y="320040"/>
                </a:cubicBezTo>
                <a:lnTo>
                  <a:pt x="537210" y="32004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6191250" y="1773861"/>
            <a:ext cx="148590" cy="228644"/>
          </a:xfrm>
          <a:custGeom>
            <a:avLst/>
            <a:gdLst>
              <a:gd name="connsiteX0" fmla="*/ 0 w 148590"/>
              <a:gd name="connsiteY0" fmla="*/ 0 h 228644"/>
              <a:gd name="connsiteX1" fmla="*/ 102870 w 148590"/>
              <a:gd name="connsiteY1" fmla="*/ 205740 h 228644"/>
              <a:gd name="connsiteX2" fmla="*/ 148590 w 148590"/>
              <a:gd name="connsiteY2" fmla="*/ 228600 h 22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90" h="228644">
                <a:moveTo>
                  <a:pt x="0" y="0"/>
                </a:moveTo>
                <a:cubicBezTo>
                  <a:pt x="27276" y="109104"/>
                  <a:pt x="11156" y="144598"/>
                  <a:pt x="102870" y="205740"/>
                </a:cubicBezTo>
                <a:cubicBezTo>
                  <a:pt x="140330" y="230713"/>
                  <a:pt x="123423" y="228600"/>
                  <a:pt x="148590" y="228600"/>
                </a:cubicBezTo>
              </a:path>
            </a:pathLst>
          </a:custGeom>
          <a:solidFill>
            <a:schemeClr val="tx2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6271260" y="1762431"/>
            <a:ext cx="160020" cy="834550"/>
          </a:xfrm>
          <a:custGeom>
            <a:avLst/>
            <a:gdLst>
              <a:gd name="connsiteX0" fmla="*/ 160020 w 160020"/>
              <a:gd name="connsiteY0" fmla="*/ 0 h 834550"/>
              <a:gd name="connsiteX1" fmla="*/ 137160 w 160020"/>
              <a:gd name="connsiteY1" fmla="*/ 91440 h 834550"/>
              <a:gd name="connsiteX2" fmla="*/ 125730 w 160020"/>
              <a:gd name="connsiteY2" fmla="*/ 137160 h 834550"/>
              <a:gd name="connsiteX3" fmla="*/ 102870 w 160020"/>
              <a:gd name="connsiteY3" fmla="*/ 171450 h 834550"/>
              <a:gd name="connsiteX4" fmla="*/ 80010 w 160020"/>
              <a:gd name="connsiteY4" fmla="*/ 251460 h 834550"/>
              <a:gd name="connsiteX5" fmla="*/ 68580 w 160020"/>
              <a:gd name="connsiteY5" fmla="*/ 297180 h 834550"/>
              <a:gd name="connsiteX6" fmla="*/ 34290 w 160020"/>
              <a:gd name="connsiteY6" fmla="*/ 640080 h 834550"/>
              <a:gd name="connsiteX7" fmla="*/ 22860 w 160020"/>
              <a:gd name="connsiteY7" fmla="*/ 674370 h 834550"/>
              <a:gd name="connsiteX8" fmla="*/ 0 w 160020"/>
              <a:gd name="connsiteY8" fmla="*/ 765810 h 834550"/>
              <a:gd name="connsiteX9" fmla="*/ 11430 w 160020"/>
              <a:gd name="connsiteY9" fmla="*/ 800100 h 834550"/>
              <a:gd name="connsiteX10" fmla="*/ 80010 w 160020"/>
              <a:gd name="connsiteY10" fmla="*/ 822960 h 834550"/>
              <a:gd name="connsiteX11" fmla="*/ 137160 w 160020"/>
              <a:gd name="connsiteY11" fmla="*/ 834390 h 83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20" h="834550">
                <a:moveTo>
                  <a:pt x="160020" y="0"/>
                </a:moveTo>
                <a:cubicBezTo>
                  <a:pt x="136782" y="116192"/>
                  <a:pt x="160591" y="9431"/>
                  <a:pt x="137160" y="91440"/>
                </a:cubicBezTo>
                <a:cubicBezTo>
                  <a:pt x="132844" y="106545"/>
                  <a:pt x="131918" y="122721"/>
                  <a:pt x="125730" y="137160"/>
                </a:cubicBezTo>
                <a:cubicBezTo>
                  <a:pt x="120319" y="149786"/>
                  <a:pt x="110490" y="160020"/>
                  <a:pt x="102870" y="171450"/>
                </a:cubicBezTo>
                <a:cubicBezTo>
                  <a:pt x="67138" y="314378"/>
                  <a:pt x="112805" y="136677"/>
                  <a:pt x="80010" y="251460"/>
                </a:cubicBezTo>
                <a:cubicBezTo>
                  <a:pt x="75694" y="266565"/>
                  <a:pt x="72390" y="281940"/>
                  <a:pt x="68580" y="297180"/>
                </a:cubicBezTo>
                <a:cubicBezTo>
                  <a:pt x="58468" y="428630"/>
                  <a:pt x="54657" y="504302"/>
                  <a:pt x="34290" y="640080"/>
                </a:cubicBezTo>
                <a:cubicBezTo>
                  <a:pt x="32503" y="651995"/>
                  <a:pt x="25782" y="662681"/>
                  <a:pt x="22860" y="674370"/>
                </a:cubicBezTo>
                <a:lnTo>
                  <a:pt x="0" y="765810"/>
                </a:lnTo>
                <a:cubicBezTo>
                  <a:pt x="3810" y="777240"/>
                  <a:pt x="1626" y="793097"/>
                  <a:pt x="11430" y="800100"/>
                </a:cubicBezTo>
                <a:cubicBezTo>
                  <a:pt x="31038" y="814106"/>
                  <a:pt x="57150" y="815340"/>
                  <a:pt x="80010" y="822960"/>
                </a:cubicBezTo>
                <a:cubicBezTo>
                  <a:pt x="121529" y="836800"/>
                  <a:pt x="102252" y="834390"/>
                  <a:pt x="137160" y="83439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3200" y="1536759"/>
            <a:ext cx="2457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Valence electron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4CB2376-C9E8-4BF8-9A15-97DAB6CA2EAF}"/>
              </a:ext>
            </a:extLst>
          </p:cNvPr>
          <p:cNvSpPr/>
          <p:nvPr/>
        </p:nvSpPr>
        <p:spPr bwMode="auto">
          <a:xfrm>
            <a:off x="4229100" y="3394501"/>
            <a:ext cx="685800" cy="948899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04A5967-C8F4-48A7-A386-A2C371848E81}"/>
              </a:ext>
            </a:extLst>
          </p:cNvPr>
          <p:cNvSpPr/>
          <p:nvPr/>
        </p:nvSpPr>
        <p:spPr bwMode="auto">
          <a:xfrm>
            <a:off x="3382392" y="2270678"/>
            <a:ext cx="2379670" cy="1564475"/>
          </a:xfrm>
          <a:custGeom>
            <a:avLst/>
            <a:gdLst>
              <a:gd name="connsiteX0" fmla="*/ 0 w 2379670"/>
              <a:gd name="connsiteY0" fmla="*/ 1351411 h 1564475"/>
              <a:gd name="connsiteX1" fmla="*/ 177554 w 2379670"/>
              <a:gd name="connsiteY1" fmla="*/ 587932 h 1564475"/>
              <a:gd name="connsiteX2" fmla="*/ 674703 w 2379670"/>
              <a:gd name="connsiteY2" fmla="*/ 126293 h 1564475"/>
              <a:gd name="connsiteX3" fmla="*/ 1420427 w 2379670"/>
              <a:gd name="connsiteY3" fmla="*/ 10883 h 1564475"/>
              <a:gd name="connsiteX4" fmla="*/ 1979721 w 2379670"/>
              <a:gd name="connsiteY4" fmla="*/ 339357 h 1564475"/>
              <a:gd name="connsiteX5" fmla="*/ 2299317 w 2379670"/>
              <a:gd name="connsiteY5" fmla="*/ 765485 h 1564475"/>
              <a:gd name="connsiteX6" fmla="*/ 2379216 w 2379670"/>
              <a:gd name="connsiteY6" fmla="*/ 1307023 h 1564475"/>
              <a:gd name="connsiteX7" fmla="*/ 2325950 w 2379670"/>
              <a:gd name="connsiteY7" fmla="*/ 1564475 h 156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9670" h="1564475">
                <a:moveTo>
                  <a:pt x="0" y="1351411"/>
                </a:moveTo>
                <a:cubicBezTo>
                  <a:pt x="32552" y="1071764"/>
                  <a:pt x="65104" y="792118"/>
                  <a:pt x="177554" y="587932"/>
                </a:cubicBezTo>
                <a:cubicBezTo>
                  <a:pt x="290004" y="383746"/>
                  <a:pt x="467558" y="222468"/>
                  <a:pt x="674703" y="126293"/>
                </a:cubicBezTo>
                <a:cubicBezTo>
                  <a:pt x="881848" y="30118"/>
                  <a:pt x="1202924" y="-24628"/>
                  <a:pt x="1420427" y="10883"/>
                </a:cubicBezTo>
                <a:cubicBezTo>
                  <a:pt x="1637930" y="46394"/>
                  <a:pt x="1833239" y="213590"/>
                  <a:pt x="1979721" y="339357"/>
                </a:cubicBezTo>
                <a:cubicBezTo>
                  <a:pt x="2126203" y="465124"/>
                  <a:pt x="2232734" y="604207"/>
                  <a:pt x="2299317" y="765485"/>
                </a:cubicBezTo>
                <a:cubicBezTo>
                  <a:pt x="2365900" y="926763"/>
                  <a:pt x="2374777" y="1173858"/>
                  <a:pt x="2379216" y="1307023"/>
                </a:cubicBezTo>
                <a:cubicBezTo>
                  <a:pt x="2383655" y="1440188"/>
                  <a:pt x="2354802" y="1502331"/>
                  <a:pt x="2325950" y="1564475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74DDDDF-24FB-4EC1-896E-7047E0FD914F}"/>
              </a:ext>
            </a:extLst>
          </p:cNvPr>
          <p:cNvSpPr/>
          <p:nvPr/>
        </p:nvSpPr>
        <p:spPr bwMode="auto">
          <a:xfrm>
            <a:off x="5991560" y="1906465"/>
            <a:ext cx="152400" cy="15240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959884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-30163" y="0"/>
            <a:ext cx="9144001" cy="1143000"/>
          </a:xfrm>
        </p:spPr>
        <p:txBody>
          <a:bodyPr/>
          <a:lstStyle/>
          <a:p>
            <a:pPr eaLnBrk="1" hangingPunct="1"/>
            <a:r>
              <a:rPr lang="en-US" altLang="en-US"/>
              <a:t>Effective Nuclear Charge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990600"/>
            <a:ext cx="8534400" cy="449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800" dirty="0"/>
              <a:t>The effective nuclear charge, </a:t>
            </a:r>
            <a:r>
              <a:rPr lang="en-US" altLang="en-US" sz="2800" i="1" dirty="0" err="1"/>
              <a:t>Z</a:t>
            </a:r>
            <a:r>
              <a:rPr lang="en-US" altLang="en-US" sz="2800" baseline="-25000" dirty="0" err="1"/>
              <a:t>eff</a:t>
            </a:r>
            <a:r>
              <a:rPr lang="en-US" altLang="en-US" sz="2800" dirty="0"/>
              <a:t>, is found this way:</a:t>
            </a:r>
          </a:p>
          <a:p>
            <a:pPr marL="0" indent="0" algn="ctr" eaLnBrk="1" hangingPunct="1">
              <a:buFontTx/>
              <a:buNone/>
              <a:defRPr/>
            </a:pPr>
            <a:r>
              <a:rPr lang="en-US" altLang="en-US" sz="2800" i="1" dirty="0" err="1"/>
              <a:t>Z</a:t>
            </a:r>
            <a:r>
              <a:rPr lang="en-US" altLang="en-US" sz="2800" baseline="-25000" dirty="0" err="1"/>
              <a:t>eff</a:t>
            </a:r>
            <a:r>
              <a:rPr lang="en-US" altLang="en-US" sz="2800" dirty="0"/>
              <a:t> = </a:t>
            </a:r>
            <a:r>
              <a:rPr lang="en-US" altLang="en-US" sz="2800" i="1" dirty="0"/>
              <a:t>Z</a:t>
            </a:r>
            <a:r>
              <a:rPr lang="en-US" altLang="en-US" sz="2800" dirty="0"/>
              <a:t> </a:t>
            </a:r>
            <a:r>
              <a:rPr lang="en-US" altLang="en-US" sz="2800" dirty="0">
                <a:cs typeface="Arial" charset="0"/>
              </a:rPr>
              <a:t>−</a:t>
            </a:r>
            <a:r>
              <a:rPr lang="en-US" altLang="en-US" sz="2800" dirty="0"/>
              <a:t> </a:t>
            </a:r>
            <a:r>
              <a:rPr lang="en-US" altLang="en-US" sz="2800" i="1" dirty="0"/>
              <a:t>S</a:t>
            </a:r>
            <a:endParaRPr lang="en-US" altLang="en-US" sz="2800" dirty="0"/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 dirty="0"/>
              <a:t>where </a:t>
            </a:r>
            <a:r>
              <a:rPr lang="en-US" altLang="en-US" i="1" dirty="0"/>
              <a:t>Z</a:t>
            </a:r>
            <a:r>
              <a:rPr lang="en-US" altLang="en-US" dirty="0"/>
              <a:t> is the atomic number and </a:t>
            </a:r>
            <a:r>
              <a:rPr lang="en-US" altLang="en-US" i="1" dirty="0"/>
              <a:t>S</a:t>
            </a:r>
            <a:r>
              <a:rPr lang="en-US" altLang="en-US" dirty="0"/>
              <a:t> is a screening constant, usually close to the number of inner electrons.</a:t>
            </a:r>
          </a:p>
          <a:p>
            <a:pPr marL="457200" indent="-45720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800" dirty="0"/>
              <a:t>Effective nuclear charge is a periodic property:</a:t>
            </a:r>
          </a:p>
          <a:p>
            <a:pPr marL="857250" lvl="1" indent="-457200" eaLnBrk="1" hangingPunct="1">
              <a:buFont typeface="Courier New" panose="02070309020205020404" pitchFamily="49" charset="0"/>
              <a:buChar char="o"/>
              <a:defRPr/>
            </a:pPr>
            <a:r>
              <a:rPr lang="en-US" altLang="en-US" dirty="0"/>
              <a:t>It increases across a period.</a:t>
            </a:r>
          </a:p>
          <a:p>
            <a:pPr marL="857250" lvl="1" indent="-457200" eaLnBrk="1" hangingPunct="1">
              <a:buFont typeface="Courier New" panose="02070309020205020404" pitchFamily="49" charset="0"/>
              <a:buChar char="o"/>
              <a:defRPr/>
            </a:pPr>
            <a:r>
              <a:rPr lang="en-US" altLang="en-US" dirty="0"/>
              <a:t>It </a:t>
            </a:r>
            <a:r>
              <a:rPr lang="en-US" altLang="zh-CN" dirty="0"/>
              <a:t>slightly in</a:t>
            </a:r>
            <a:r>
              <a:rPr lang="en-US" altLang="en-US" dirty="0"/>
              <a:t>creases down a group.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</a:t>
            </a:r>
            <a:r>
              <a:rPr lang="en-US" sz="2000" dirty="0" err="1"/>
              <a:t>eff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19600"/>
          </a:xfrm>
        </p:spPr>
        <p:txBody>
          <a:bodyPr/>
          <a:lstStyle/>
          <a:p>
            <a:r>
              <a:rPr lang="en-US" dirty="0"/>
              <a:t>Na [Ne]3s</a:t>
            </a:r>
            <a:r>
              <a:rPr lang="en-US" baseline="30000" dirty="0"/>
              <a:t>1</a:t>
            </a:r>
            <a:r>
              <a:rPr lang="en-US" dirty="0"/>
              <a:t>; Z = 11+</a:t>
            </a:r>
          </a:p>
          <a:p>
            <a:r>
              <a:rPr lang="en-US" dirty="0" err="1"/>
              <a:t>Z</a:t>
            </a:r>
            <a:r>
              <a:rPr lang="en-US" sz="1800" dirty="0" err="1"/>
              <a:t>eff</a:t>
            </a:r>
            <a:r>
              <a:rPr lang="en-US" dirty="0"/>
              <a:t> = 11 – 10 = 1</a:t>
            </a:r>
          </a:p>
          <a:p>
            <a:r>
              <a:rPr lang="en-US" dirty="0"/>
              <a:t>The situation became more complicated if electron in what type of orbital is considered</a:t>
            </a:r>
          </a:p>
          <a:p>
            <a:r>
              <a:rPr lang="en-US" dirty="0">
                <a:solidFill>
                  <a:srgbClr val="F4DBD5"/>
                </a:solidFill>
              </a:rPr>
              <a:t>For 3s electron in Na, it has small probability of being closer to the nucleus</a:t>
            </a:r>
          </a:p>
          <a:p>
            <a:r>
              <a:rPr lang="en-US" dirty="0" err="1">
                <a:solidFill>
                  <a:srgbClr val="F4DBD5"/>
                </a:solidFill>
              </a:rPr>
              <a:t>Z</a:t>
            </a:r>
            <a:r>
              <a:rPr lang="en-US" sz="1800" dirty="0" err="1">
                <a:solidFill>
                  <a:srgbClr val="F4DBD5"/>
                </a:solidFill>
              </a:rPr>
              <a:t>eff</a:t>
            </a:r>
            <a:r>
              <a:rPr lang="en-US" dirty="0">
                <a:solidFill>
                  <a:srgbClr val="F4DBD5"/>
                </a:solidFill>
              </a:rPr>
              <a:t> = 11 – 8.5 = 2.5 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22798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Quantum Mechanics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2561" y="1295400"/>
            <a:ext cx="5929314" cy="3733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solution of Schr</a:t>
            </a:r>
            <a:r>
              <a:rPr lang="en-US" altLang="en-US" sz="2800" dirty="0">
                <a:cs typeface="Times New Roman" pitchFamily="18" charset="0"/>
              </a:rPr>
              <a:t>ödinger’s</a:t>
            </a:r>
            <a:r>
              <a:rPr lang="en-US" altLang="en-US" sz="2800" dirty="0"/>
              <a:t> wave equation is designated with a lowercase Greek psi (</a:t>
            </a:r>
            <a:r>
              <a:rPr lang="en-US" altLang="en-US" sz="2800" i="1" dirty="0">
                <a:sym typeface="Symbol" pitchFamily="18" charset="2"/>
              </a:rPr>
              <a:t></a:t>
            </a:r>
            <a:r>
              <a:rPr lang="en-US" altLang="en-US" sz="2800" dirty="0">
                <a:sym typeface="Symbol" pitchFamily="18" charset="2"/>
              </a:rPr>
              <a:t>).</a:t>
            </a:r>
          </a:p>
          <a:p>
            <a:pPr eaLnBrk="1" hangingPunct="1"/>
            <a:r>
              <a:rPr lang="en-US" altLang="en-US" sz="2800" dirty="0">
                <a:sym typeface="Symbol" pitchFamily="18" charset="2"/>
              </a:rPr>
              <a:t>The square of the wave equation, </a:t>
            </a:r>
            <a:r>
              <a:rPr lang="en-US" altLang="en-US" sz="2800" i="1" dirty="0">
                <a:sym typeface="Symbol" pitchFamily="18" charset="2"/>
              </a:rPr>
              <a:t></a:t>
            </a:r>
            <a:r>
              <a:rPr lang="en-US" altLang="en-US" sz="2800" baseline="30000" dirty="0">
                <a:sym typeface="Symbol" pitchFamily="18" charset="2"/>
              </a:rPr>
              <a:t>2</a:t>
            </a:r>
            <a:r>
              <a:rPr lang="en-US" altLang="en-US" sz="2800" dirty="0">
                <a:sym typeface="Symbol" pitchFamily="18" charset="2"/>
              </a:rPr>
              <a:t>, gives the </a:t>
            </a:r>
            <a:r>
              <a:rPr lang="en-US" altLang="en-US" sz="2800" b="1" dirty="0">
                <a:sym typeface="Symbol" pitchFamily="18" charset="2"/>
              </a:rPr>
              <a:t>electron density</a:t>
            </a:r>
            <a:r>
              <a:rPr lang="en-US" altLang="en-US" sz="2800" dirty="0">
                <a:sym typeface="Symbol" pitchFamily="18" charset="2"/>
              </a:rPr>
              <a:t>, or probability of where an electron is likely to be at any given time.</a:t>
            </a:r>
            <a:endParaRPr lang="en-US" altLang="en-US" sz="2800" dirty="0"/>
          </a:p>
        </p:txBody>
      </p:sp>
      <p:pic>
        <p:nvPicPr>
          <p:cNvPr id="28676" name="Picture 5" descr="C:\Documents and Settings\GEX\Desktop\51579 image ppt\Chapter 06\06_17_Fig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21" y="1920875"/>
            <a:ext cx="2494179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 (Screening constant)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</a:t>
            </a:r>
            <a:r>
              <a:rPr lang="en-US" sz="2000" dirty="0"/>
              <a:t>eff</a:t>
            </a:r>
            <a:r>
              <a:rPr lang="en-US" dirty="0"/>
              <a:t> = Z – S (1e contributes 1.00)</a:t>
            </a:r>
          </a:p>
          <a:p>
            <a:r>
              <a:rPr lang="en-US" dirty="0"/>
              <a:t>Calculation by Slater rule (see textbook p. 262)</a:t>
            </a:r>
          </a:p>
          <a:p>
            <a:r>
              <a:rPr lang="en-US" dirty="0" err="1"/>
              <a:t>E.g</a:t>
            </a:r>
            <a:r>
              <a:rPr lang="en-US" dirty="0"/>
              <a:t> Fluorine (1S</a:t>
            </a:r>
            <a:r>
              <a:rPr lang="en-US" baseline="30000" dirty="0"/>
              <a:t>2</a:t>
            </a:r>
            <a:r>
              <a:rPr lang="en-US" dirty="0"/>
              <a:t>2S</a:t>
            </a:r>
            <a:r>
              <a:rPr lang="en-US" baseline="30000" dirty="0"/>
              <a:t>2</a:t>
            </a:r>
            <a:r>
              <a:rPr lang="en-US" dirty="0"/>
              <a:t>2P</a:t>
            </a:r>
            <a:r>
              <a:rPr lang="en-US" baseline="30000" dirty="0"/>
              <a:t>5</a:t>
            </a:r>
            <a:r>
              <a:rPr lang="en-US" dirty="0"/>
              <a:t>)</a:t>
            </a:r>
          </a:p>
          <a:p>
            <a:r>
              <a:rPr lang="en-US" dirty="0"/>
              <a:t>Calculation by Slater’s rule Z</a:t>
            </a:r>
            <a:r>
              <a:rPr lang="en-US" sz="1800" dirty="0"/>
              <a:t>eff</a:t>
            </a:r>
            <a:r>
              <a:rPr lang="en-US" dirty="0"/>
              <a:t> =9 – (0.35*6)-(0.85*2) =  5.2+</a:t>
            </a:r>
          </a:p>
          <a:p>
            <a:r>
              <a:rPr lang="en-US" dirty="0"/>
              <a:t>Calculation by  </a:t>
            </a:r>
            <a:r>
              <a:rPr lang="en-US" dirty="0" err="1"/>
              <a:t>Z</a:t>
            </a:r>
            <a:r>
              <a:rPr lang="en-US" sz="2000" dirty="0" err="1"/>
              <a:t>eff</a:t>
            </a:r>
            <a:r>
              <a:rPr lang="en-US" dirty="0"/>
              <a:t> = 9- 2 =7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F77739-EA15-4340-AF40-38FDA5664D6B}"/>
              </a:ext>
            </a:extLst>
          </p:cNvPr>
          <p:cNvSpPr txBox="1"/>
          <p:nvPr/>
        </p:nvSpPr>
        <p:spPr>
          <a:xfrm>
            <a:off x="2667000" y="5562600"/>
            <a:ext cx="4705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n, 1e contributes 0.35;  </a:t>
            </a:r>
          </a:p>
          <a:p>
            <a:r>
              <a:rPr lang="en-US" dirty="0">
                <a:solidFill>
                  <a:srgbClr val="FF0000"/>
                </a:solidFill>
              </a:rPr>
              <a:t>n-1, 1e contributes 0.85; </a:t>
            </a:r>
          </a:p>
          <a:p>
            <a:r>
              <a:rPr lang="en-US" dirty="0">
                <a:solidFill>
                  <a:srgbClr val="FF0000"/>
                </a:solidFill>
              </a:rPr>
              <a:t>Much inner shell,1e contributes 1</a:t>
            </a:r>
          </a:p>
        </p:txBody>
      </p:sp>
    </p:spTree>
    <p:extLst>
      <p:ext uri="{BB962C8B-B14F-4D97-AF65-F5344CB8AC3E}">
        <p14:creationId xmlns:p14="http://schemas.microsoft.com/office/powerpoint/2010/main" val="104686723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5D91DE6-0437-432B-9174-A248B13D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46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4527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4"/>
          <p:cNvSpPr>
            <a:spLocks noGrp="1"/>
          </p:cNvSpPr>
          <p:nvPr>
            <p:ph type="title"/>
          </p:nvPr>
        </p:nvSpPr>
        <p:spPr>
          <a:xfrm>
            <a:off x="76200" y="228600"/>
            <a:ext cx="8915400" cy="1295400"/>
          </a:xfrm>
        </p:spPr>
        <p:txBody>
          <a:bodyPr/>
          <a:lstStyle/>
          <a:p>
            <a:pPr eaLnBrk="1" hangingPunct="1"/>
            <a:r>
              <a:rPr lang="en-US" altLang="en-US"/>
              <a:t>Effective Nuclear Charge Increases across a Period</a:t>
            </a:r>
          </a:p>
        </p:txBody>
      </p:sp>
      <p:pic>
        <p:nvPicPr>
          <p:cNvPr id="10243" name="Picture 4" descr="C:\Documents and Settings\GEX\Desktop\51579 image ppt\Chapter 07\07_05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529936"/>
            <a:ext cx="4648200" cy="509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035B942-C05A-478F-9EEB-676119AC6CE6}"/>
              </a:ext>
            </a:extLst>
          </p:cNvPr>
          <p:cNvSpPr/>
          <p:nvPr/>
        </p:nvSpPr>
        <p:spPr bwMode="auto">
          <a:xfrm>
            <a:off x="4574219" y="5257800"/>
            <a:ext cx="304800" cy="12954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Nuclear 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ENC felt by </a:t>
            </a:r>
            <a:r>
              <a:rPr lang="en-US" dirty="0">
                <a:solidFill>
                  <a:srgbClr val="00B0F0"/>
                </a:solidFill>
              </a:rPr>
              <a:t>outermost </a:t>
            </a:r>
            <a:r>
              <a:rPr lang="en-US" dirty="0"/>
              <a:t>electrons is smaller that that felt by inner electron because of </a:t>
            </a:r>
            <a:r>
              <a:rPr lang="en-US" dirty="0">
                <a:solidFill>
                  <a:srgbClr val="00B0F0"/>
                </a:solidFill>
              </a:rPr>
              <a:t>screening effect by the inner electrons</a:t>
            </a:r>
          </a:p>
          <a:p>
            <a:r>
              <a:rPr lang="en-US" dirty="0"/>
              <a:t>The big drop  (Ne-Na): core electrons are more effective than the valence electrons at screening the nuclear charge</a:t>
            </a:r>
          </a:p>
        </p:txBody>
      </p:sp>
    </p:spTree>
    <p:extLst>
      <p:ext uri="{BB962C8B-B14F-4D97-AF65-F5344CB8AC3E}">
        <p14:creationId xmlns:p14="http://schemas.microsoft.com/office/powerpoint/2010/main" val="1318844813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19"/>
            <a:ext cx="9144000" cy="1143000"/>
          </a:xfrm>
        </p:spPr>
        <p:txBody>
          <a:bodyPr/>
          <a:lstStyle/>
          <a:p>
            <a:r>
              <a:rPr lang="en-US" dirty="0"/>
              <a:t>ENC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399" y="800100"/>
            <a:ext cx="5787533" cy="4114800"/>
          </a:xfrm>
        </p:spPr>
        <p:txBody>
          <a:bodyPr/>
          <a:lstStyle/>
          <a:p>
            <a:r>
              <a:rPr lang="en-US" dirty="0"/>
              <a:t>For many-electron atom, the energies of orbitals with same n value increases with </a:t>
            </a:r>
            <a:r>
              <a:rPr lang="en-US" i="1" dirty="0"/>
              <a:t>l</a:t>
            </a:r>
            <a:r>
              <a:rPr lang="en-US" dirty="0"/>
              <a:t> value</a:t>
            </a:r>
          </a:p>
          <a:p>
            <a:r>
              <a:rPr lang="en-US" dirty="0"/>
              <a:t>For example in carbon, a 2s electron is not screened as much by the core orbital as is a 2p electron (2s electron suffers greater attraction).</a:t>
            </a:r>
          </a:p>
          <a:p>
            <a:r>
              <a:rPr lang="en-US" dirty="0"/>
              <a:t>2s electron is lower in energy than the 2p electron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 descr="C:\Documents and Settings\GEX\Desktop\51579 image ppt\Chapter 06\06_25_Figure.jpg">
            <a:extLst>
              <a:ext uri="{FF2B5EF4-FFF2-40B4-BE49-F238E27FC236}">
                <a16:creationId xmlns:a16="http://schemas.microsoft.com/office/drawing/2014/main" id="{2977058E-EA71-4A41-9DC1-78C8B1EAA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76" y="3581400"/>
            <a:ext cx="274613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C:\Documents and Settings\GEX\Desktop\51579 image ppt\Chapter 06\06_19_Figure.jpg">
            <a:extLst>
              <a:ext uri="{FF2B5EF4-FFF2-40B4-BE49-F238E27FC236}">
                <a16:creationId xmlns:a16="http://schemas.microsoft.com/office/drawing/2014/main" id="{ECDF3F3E-BB53-43D4-A481-04E98382A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5"/>
          <a:stretch/>
        </p:blipFill>
        <p:spPr bwMode="auto">
          <a:xfrm>
            <a:off x="150150" y="1155507"/>
            <a:ext cx="2885780" cy="170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81987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the Size of an Atom?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8100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dirty="0"/>
              <a:t>	The </a:t>
            </a:r>
            <a:r>
              <a:rPr lang="en-US" altLang="en-US" sz="2800" b="1" dirty="0"/>
              <a:t>nonbonding atomic radius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or</a:t>
            </a:r>
            <a:r>
              <a:rPr lang="en-US" altLang="en-US" sz="2800" dirty="0"/>
              <a:t> </a:t>
            </a:r>
            <a:r>
              <a:rPr lang="en-US" altLang="en-US" sz="2800" b="1" dirty="0"/>
              <a:t>van der Waals radius</a:t>
            </a:r>
            <a:r>
              <a:rPr lang="en-US" altLang="en-US" sz="2800" dirty="0"/>
              <a:t> is half of the shortest distance separating two nuclei during a collision of atoms.</a:t>
            </a:r>
          </a:p>
        </p:txBody>
      </p:sp>
      <p:pic>
        <p:nvPicPr>
          <p:cNvPr id="11268" name="Picture 5" descr="C:\Documents and Settings\GEX\Desktop\51579 image ppt\Chapter 07\07_06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2651125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EF94BC5-D505-426A-87BE-E5A1BA70F2EC}"/>
              </a:ext>
            </a:extLst>
          </p:cNvPr>
          <p:cNvSpPr/>
          <p:nvPr/>
        </p:nvSpPr>
        <p:spPr bwMode="auto">
          <a:xfrm>
            <a:off x="6629400" y="4038600"/>
            <a:ext cx="1143000" cy="990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nimg.ws.126.net/?url=http%3A%2F%2Fdingyue.ws.126.net%2F2021%2F0829%2F52743cabj00qykwj4001hd200u000bog00u000bo.jpg&amp;thumbnail=650x2147483647&amp;quality=80&amp;type=jpg">
            <a:extLst>
              <a:ext uri="{FF2B5EF4-FFF2-40B4-BE49-F238E27FC236}">
                <a16:creationId xmlns:a16="http://schemas.microsoft.com/office/drawing/2014/main" id="{AB46A3A2-487F-4282-AE58-D2EA6FB1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30" y="3655841"/>
            <a:ext cx="6706340" cy="261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B0CF79-55D1-4C10-9671-A7B4EE0C7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19" y="1088994"/>
            <a:ext cx="4013302" cy="2182673"/>
          </a:xfrm>
          <a:prstGeom prst="rect">
            <a:avLst/>
          </a:prstGeom>
        </p:spPr>
      </p:pic>
      <p:pic>
        <p:nvPicPr>
          <p:cNvPr id="1028" name="Picture 4" descr="http://dingyue.ws.126.net/2021/0829/444adf0fg00qykwj301r2d200i200ayg00i200ay.gif">
            <a:extLst>
              <a:ext uri="{FF2B5EF4-FFF2-40B4-BE49-F238E27FC236}">
                <a16:creationId xmlns:a16="http://schemas.microsoft.com/office/drawing/2014/main" id="{2537D3E3-46B7-443D-96B4-97F8FD21F9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736" y="1556679"/>
            <a:ext cx="2714625" cy="164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34C866B-6900-4E9E-9BC2-2E15893F46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6509"/>
          <a:stretch/>
        </p:blipFill>
        <p:spPr>
          <a:xfrm>
            <a:off x="108940" y="22194"/>
            <a:ext cx="4463060" cy="1066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5705E0-8460-4D16-86CF-53264ADBA1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874" b="-1347"/>
          <a:stretch/>
        </p:blipFill>
        <p:spPr>
          <a:xfrm>
            <a:off x="4324952" y="76200"/>
            <a:ext cx="4812195" cy="14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4818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-23813" y="1588"/>
            <a:ext cx="9144001" cy="989012"/>
          </a:xfrm>
        </p:spPr>
        <p:txBody>
          <a:bodyPr/>
          <a:lstStyle/>
          <a:p>
            <a:pPr eaLnBrk="1" hangingPunct="1"/>
            <a:r>
              <a:rPr lang="en-US" altLang="en-US"/>
              <a:t>Sizes of Atoms</a:t>
            </a:r>
          </a:p>
        </p:txBody>
      </p:sp>
      <p:sp>
        <p:nvSpPr>
          <p:cNvPr id="1229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06363" y="838200"/>
            <a:ext cx="9067800" cy="28194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</a:pPr>
            <a:r>
              <a:rPr lang="en-US" altLang="en-US" dirty="0"/>
              <a:t>The bonding atomic radius is half the </a:t>
            </a:r>
            <a:r>
              <a:rPr lang="en-US" altLang="en-US" dirty="0" err="1"/>
              <a:t>internuclear</a:t>
            </a:r>
            <a:r>
              <a:rPr lang="en-US" altLang="en-US" dirty="0"/>
              <a:t> distance when atoms are bonded.</a:t>
            </a:r>
          </a:p>
          <a:p>
            <a:pPr eaLnBrk="1" hangingPunct="1">
              <a:buFont typeface="Wingdings" charset="2"/>
              <a:buChar char="Ø"/>
            </a:pPr>
            <a:r>
              <a:rPr lang="en-US" altLang="en-US" dirty="0"/>
              <a:t>The bonding atomic radius tends to</a:t>
            </a:r>
          </a:p>
          <a:p>
            <a:pPr lvl="1" eaLnBrk="1" hangingPunct="1">
              <a:buFontTx/>
              <a:buNone/>
            </a:pPr>
            <a:r>
              <a:rPr lang="en-US" altLang="en-US" dirty="0"/>
              <a:t>— decrease from left to right across a period (</a:t>
            </a:r>
            <a:r>
              <a:rPr lang="en-US" altLang="en-US" i="1" dirty="0" err="1"/>
              <a:t>Z</a:t>
            </a:r>
            <a:r>
              <a:rPr lang="en-US" altLang="en-US" baseline="-25000" dirty="0" err="1"/>
              <a:t>eff</a:t>
            </a:r>
            <a:r>
              <a:rPr lang="en-US" altLang="en-US" dirty="0"/>
              <a:t>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↑</a:t>
            </a:r>
            <a:r>
              <a:rPr lang="en-US" altLang="en-US" dirty="0"/>
              <a:t>).</a:t>
            </a:r>
          </a:p>
          <a:p>
            <a:pPr lvl="1" eaLnBrk="1" hangingPunct="1">
              <a:buFontTx/>
              <a:buNone/>
            </a:pPr>
            <a:r>
              <a:rPr lang="en-US" altLang="en-US" dirty="0"/>
              <a:t>— increase from top to bottom of a group (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↑).</a:t>
            </a:r>
            <a:endParaRPr lang="en-US" altLang="en-US" i="1" dirty="0"/>
          </a:p>
        </p:txBody>
      </p:sp>
      <p:pic>
        <p:nvPicPr>
          <p:cNvPr id="12292" name="Picture 5" descr="C:\Documents and Settings\GEX\Desktop\51579 image ppt\Chapter 07\07_07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66886"/>
            <a:ext cx="5701146" cy="298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Sizes of Ions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0" y="1586883"/>
            <a:ext cx="4038600" cy="426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Determined by interatomic distances in ionic compounds</a:t>
            </a:r>
          </a:p>
          <a:p>
            <a:pPr eaLnBrk="1" hangingPunct="1"/>
            <a:r>
              <a:rPr lang="en-US" altLang="en-US" sz="2800" dirty="0"/>
              <a:t>Ionic size depends on</a:t>
            </a:r>
          </a:p>
          <a:p>
            <a:pPr lvl="1" eaLnBrk="1" hangingPunct="1"/>
            <a:r>
              <a:rPr lang="en-US" altLang="en-US" sz="2400" dirty="0"/>
              <a:t>the nuclear charge.</a:t>
            </a:r>
          </a:p>
          <a:p>
            <a:pPr lvl="1" eaLnBrk="1" hangingPunct="1"/>
            <a:r>
              <a:rPr lang="en-US" altLang="en-US" sz="2400" dirty="0"/>
              <a:t>the number of electrons.</a:t>
            </a:r>
          </a:p>
          <a:p>
            <a:pPr lvl="1" eaLnBrk="1" hangingPunct="1"/>
            <a:r>
              <a:rPr lang="en-US" altLang="en-US" sz="2400" dirty="0"/>
              <a:t>the orbitals in which electrons reside.</a:t>
            </a:r>
          </a:p>
        </p:txBody>
      </p:sp>
      <p:pic>
        <p:nvPicPr>
          <p:cNvPr id="13316" name="Picture 5" descr="C:\Documents and Settings\GEX\Desktop\51579 image ppt\Chapter 07\07_08_Fig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600200"/>
            <a:ext cx="36147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Sizes of 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25975" y="1219200"/>
            <a:ext cx="4518025" cy="4876800"/>
          </a:xfrm>
        </p:spPr>
        <p:txBody>
          <a:bodyPr/>
          <a:lstStyle/>
          <a:p>
            <a:pPr eaLnBrk="1" hangingPunct="1"/>
            <a:r>
              <a:rPr lang="en-US" altLang="en-US" sz="2800"/>
              <a:t>Cations are smaller than their parent atoms:</a:t>
            </a:r>
          </a:p>
          <a:p>
            <a:pPr lvl="1" eaLnBrk="1" hangingPunct="1"/>
            <a:r>
              <a:rPr lang="en-US" altLang="en-US" sz="2400"/>
              <a:t>The outermost electron is removed and repulsions between electrons are reduced.</a:t>
            </a:r>
          </a:p>
          <a:p>
            <a:pPr eaLnBrk="1" hangingPunct="1"/>
            <a:r>
              <a:rPr lang="en-US" altLang="en-US" sz="2800"/>
              <a:t>Anions are larger than their parent atoms:</a:t>
            </a:r>
          </a:p>
          <a:p>
            <a:pPr lvl="1" eaLnBrk="1" hangingPunct="1"/>
            <a:r>
              <a:rPr lang="en-US" altLang="en-US" sz="2400"/>
              <a:t>Electrons are added and repulsions between electrons are increased.</a:t>
            </a:r>
          </a:p>
        </p:txBody>
      </p:sp>
      <p:pic>
        <p:nvPicPr>
          <p:cNvPr id="14340" name="Picture 4" descr="C:\Documents and Settings\GEX\Desktop\51579 image ppt\Chapter 07\07_08_Fig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600200"/>
            <a:ext cx="36147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altLang="en-US"/>
              <a:t>Magnetic Quantum Number (</a:t>
            </a:r>
            <a:r>
              <a:rPr lang="en-US" altLang="en-US" i="1"/>
              <a:t>m</a:t>
            </a:r>
            <a:r>
              <a:rPr lang="en-US" altLang="en-US" i="1" baseline="-25000"/>
              <a:t>l</a:t>
            </a:r>
            <a:r>
              <a:rPr lang="en-US" altLang="en-US"/>
              <a:t>)</a:t>
            </a:r>
            <a:endParaRPr lang="en-US" altLang="en-US" i="1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990600"/>
            <a:ext cx="8991600" cy="1905000"/>
          </a:xfrm>
        </p:spPr>
        <p:txBody>
          <a:bodyPr/>
          <a:lstStyle/>
          <a:p>
            <a:pPr eaLnBrk="1" hangingPunct="1"/>
            <a:r>
              <a:rPr lang="en-US" altLang="en-US" sz="2800"/>
              <a:t>Orbitals with the same value of </a:t>
            </a:r>
            <a:r>
              <a:rPr lang="en-US" altLang="en-US" sz="2800" i="1"/>
              <a:t>n</a:t>
            </a:r>
            <a:r>
              <a:rPr lang="en-US" altLang="en-US" sz="2800"/>
              <a:t> form an </a:t>
            </a:r>
            <a:r>
              <a:rPr lang="en-US" altLang="en-US" sz="2800" b="1"/>
              <a:t>electron shell</a:t>
            </a:r>
            <a:r>
              <a:rPr lang="en-US" altLang="en-US" sz="2800"/>
              <a:t>.</a:t>
            </a:r>
          </a:p>
          <a:p>
            <a:pPr eaLnBrk="1" hangingPunct="1"/>
            <a:r>
              <a:rPr lang="en-US" altLang="en-US" sz="2800"/>
              <a:t>Different orbital types within a shell are </a:t>
            </a:r>
            <a:r>
              <a:rPr lang="en-US" altLang="en-US" sz="2800" b="1"/>
              <a:t>subshells</a:t>
            </a:r>
            <a:r>
              <a:rPr lang="en-US" altLang="en-US" sz="2800"/>
              <a:t>.</a:t>
            </a:r>
          </a:p>
        </p:txBody>
      </p:sp>
      <p:pic>
        <p:nvPicPr>
          <p:cNvPr id="34820" name="Picture 6" descr="C:\Documents and Settings\GEX\Desktop\51579 image ppt\Chapter 06\06_02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41549"/>
            <a:ext cx="5845419" cy="370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696200" cy="1295400"/>
          </a:xfrm>
        </p:spPr>
        <p:txBody>
          <a:bodyPr/>
          <a:lstStyle/>
          <a:p>
            <a:pPr eaLnBrk="1" hangingPunct="1"/>
            <a:r>
              <a:rPr lang="en-US" altLang="en-US"/>
              <a:t>Size of Ions—</a:t>
            </a:r>
            <a:br>
              <a:rPr lang="en-US" altLang="en-US"/>
            </a:br>
            <a:r>
              <a:rPr lang="en-US" altLang="en-US"/>
              <a:t>Isoelectronic Series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1371600"/>
            <a:ext cx="83820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In an </a:t>
            </a:r>
            <a:r>
              <a:rPr lang="en-US" altLang="en-US" sz="2800" b="1" dirty="0"/>
              <a:t>isoelectronic series</a:t>
            </a:r>
            <a:r>
              <a:rPr lang="en-US" altLang="en-US" sz="2800" dirty="0"/>
              <a:t>, ions have the same number of electrons.</a:t>
            </a:r>
          </a:p>
          <a:p>
            <a:pPr eaLnBrk="1" hangingPunct="1">
              <a:defRPr/>
            </a:pPr>
            <a:r>
              <a:rPr lang="en-US" altLang="en-US" sz="2800" dirty="0"/>
              <a:t>Ionic size decreases with an increasing nuclear charge.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800" b="1" dirty="0"/>
              <a:t>An Isoelectronic Series (10 electrons)</a:t>
            </a:r>
          </a:p>
          <a:p>
            <a:pPr eaLnBrk="1" hangingPunct="1">
              <a:buFont typeface="Arial"/>
              <a:buChar char="•"/>
              <a:defRPr/>
            </a:pPr>
            <a:r>
              <a:rPr lang="en-US" altLang="en-US" sz="2800" dirty="0"/>
              <a:t>Note increasing nuclear charge with decreasing ionic radius as atomic number increases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95400" y="5105400"/>
          <a:ext cx="6080125" cy="701676"/>
        </p:xfrm>
        <a:graphic>
          <a:graphicData uri="http://schemas.openxmlformats.org/drawingml/2006/table">
            <a:tbl>
              <a:tblPr firstRow="1" firstCol="1" bandRow="1"/>
              <a:tblGrid>
                <a:gridCol w="121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6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</a:t>
                      </a:r>
                      <a:r>
                        <a:rPr lang="en-US" sz="2000" b="1" baseline="300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2–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</a:t>
                      </a:r>
                      <a:r>
                        <a:rPr lang="en-US" sz="2000" b="1" baseline="300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Na</a:t>
                      </a:r>
                      <a:r>
                        <a:rPr lang="en-US" sz="2000" b="1" baseline="300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Mg</a:t>
                      </a:r>
                      <a:r>
                        <a:rPr lang="en-US" sz="2000" b="1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2+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Al</a:t>
                      </a:r>
                      <a:r>
                        <a:rPr lang="en-US" sz="2000" b="1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3+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1.26 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1.19 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1.16 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0.86 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0.68 Å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384" name="Rectangle 19"/>
          <p:cNvSpPr>
            <a:spLocks noChangeArrowheads="1"/>
          </p:cNvSpPr>
          <p:nvPr/>
        </p:nvSpPr>
        <p:spPr bwMode="auto">
          <a:xfrm>
            <a:off x="1531938" y="33067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Ionization Energy (</a:t>
            </a:r>
            <a:r>
              <a:rPr lang="en-US" altLang="en-US" i="1"/>
              <a:t>I</a:t>
            </a:r>
            <a:r>
              <a:rPr lang="en-US" altLang="en-US"/>
              <a:t>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34400" cy="5029200"/>
          </a:xfrm>
        </p:spPr>
        <p:txBody>
          <a:bodyPr/>
          <a:lstStyle/>
          <a:p>
            <a:pPr eaLnBrk="1" hangingPunct="1"/>
            <a:r>
              <a:rPr lang="en-US" altLang="en-US"/>
              <a:t>The </a:t>
            </a:r>
            <a:r>
              <a:rPr lang="en-US" altLang="en-US" b="1"/>
              <a:t>ionization energy</a:t>
            </a:r>
            <a:r>
              <a:rPr lang="en-US" altLang="en-US"/>
              <a:t> is the minimum energy required to remove an electron from the ground state of a gaseous atom or ion.</a:t>
            </a:r>
          </a:p>
          <a:p>
            <a:pPr lvl="1" eaLnBrk="1" hangingPunct="1"/>
            <a:r>
              <a:rPr lang="en-US" altLang="en-US"/>
              <a:t>The first ionization energy is that energy required to remove the first electron.</a:t>
            </a:r>
          </a:p>
          <a:p>
            <a:pPr lvl="1" eaLnBrk="1" hangingPunct="1"/>
            <a:r>
              <a:rPr lang="en-US" altLang="en-US"/>
              <a:t>The second ionization energy is that energy required to remove the second electron, etc.</a:t>
            </a:r>
          </a:p>
          <a:p>
            <a:pPr eaLnBrk="1" hangingPunct="1"/>
            <a:r>
              <a:rPr lang="en-US" altLang="en-US"/>
              <a:t>Note: the higher the ionization energy, the more difficult it is to remove an electron!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Ionization Energy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81075"/>
            <a:ext cx="8839200" cy="2286000"/>
          </a:xfrm>
        </p:spPr>
        <p:txBody>
          <a:bodyPr/>
          <a:lstStyle/>
          <a:p>
            <a:pPr eaLnBrk="1" hangingPunct="1"/>
            <a:r>
              <a:rPr lang="en-US" altLang="en-US" sz="2800"/>
              <a:t>It requires more energy to remove each successive electron.</a:t>
            </a:r>
          </a:p>
          <a:p>
            <a:pPr eaLnBrk="1" hangingPunct="1"/>
            <a:r>
              <a:rPr lang="en-US" altLang="en-US" sz="2800"/>
              <a:t>When all valence electrons have been removed, it takes a great deal more energy to remove the next electron.</a:t>
            </a:r>
          </a:p>
        </p:txBody>
      </p:sp>
      <p:pic>
        <p:nvPicPr>
          <p:cNvPr id="17412" name="Picture 5" descr="C:\Documents and Settings\GEX\Desktop\51579 image ppt\Chapter 07\07_02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3743325"/>
            <a:ext cx="6400800" cy="212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239000" cy="1371600"/>
          </a:xfrm>
        </p:spPr>
        <p:txBody>
          <a:bodyPr/>
          <a:lstStyle/>
          <a:p>
            <a:pPr eaLnBrk="1" hangingPunct="1"/>
            <a:r>
              <a:rPr lang="en-US" altLang="en-US"/>
              <a:t>Periodic Trends in</a:t>
            </a:r>
            <a:br>
              <a:rPr lang="en-US" altLang="en-US"/>
            </a:br>
            <a:r>
              <a:rPr lang="en-US" altLang="en-US"/>
              <a:t>First Ionization Energy (</a:t>
            </a:r>
            <a:r>
              <a:rPr lang="en-US" altLang="en-US" i="1"/>
              <a:t>I</a:t>
            </a:r>
            <a:r>
              <a:rPr lang="en-US" altLang="en-US" baseline="-25000"/>
              <a:t>1</a:t>
            </a:r>
            <a:r>
              <a:rPr lang="en-US" altLang="en-US"/>
              <a:t>)</a:t>
            </a:r>
          </a:p>
        </p:txBody>
      </p:sp>
      <p:sp>
        <p:nvSpPr>
          <p:cNvPr id="18435" name="Content Placeholder 5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3886200"/>
          </a:xfrm>
        </p:spPr>
        <p:txBody>
          <a:bodyPr/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 </a:t>
            </a:r>
            <a:r>
              <a:rPr lang="en-US" altLang="en-US" i="1"/>
              <a:t>I</a:t>
            </a:r>
            <a:r>
              <a:rPr lang="en-US" altLang="en-US" baseline="-25000"/>
              <a:t>1</a:t>
            </a:r>
            <a:r>
              <a:rPr lang="en-US" altLang="en-US"/>
              <a:t> generally increases across a period.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 </a:t>
            </a:r>
            <a:r>
              <a:rPr lang="en-US" altLang="en-US" i="1"/>
              <a:t>I</a:t>
            </a:r>
            <a:r>
              <a:rPr lang="en-US" altLang="en-US" baseline="-25000"/>
              <a:t>1</a:t>
            </a:r>
            <a:r>
              <a:rPr lang="en-US" altLang="en-US"/>
              <a:t> generally decreases down a group.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The </a:t>
            </a:r>
            <a:r>
              <a:rPr lang="en-US" altLang="en-US" i="1"/>
              <a:t>s</a:t>
            </a:r>
            <a:r>
              <a:rPr lang="en-US" altLang="en-US"/>
              <a:t>- and </a:t>
            </a:r>
            <a:r>
              <a:rPr lang="en-US" altLang="en-US" i="1"/>
              <a:t>p</a:t>
            </a:r>
            <a:r>
              <a:rPr lang="en-US" altLang="en-US"/>
              <a:t>-block elements show a larger range of values for </a:t>
            </a:r>
            <a:r>
              <a:rPr lang="en-US" altLang="en-US" i="1"/>
              <a:t>I</a:t>
            </a:r>
            <a:r>
              <a:rPr lang="en-US" altLang="en-US" baseline="-25000"/>
              <a:t>1</a:t>
            </a:r>
            <a:r>
              <a:rPr lang="en-US" altLang="en-US"/>
              <a:t>. (The </a:t>
            </a:r>
            <a:r>
              <a:rPr lang="en-US" altLang="en-US" i="1"/>
              <a:t>d</a:t>
            </a:r>
            <a:r>
              <a:rPr lang="en-US" altLang="en-US"/>
              <a:t>-block generally increases slowly across the period; the </a:t>
            </a:r>
            <a:r>
              <a:rPr lang="en-US" altLang="en-US" i="1"/>
              <a:t>f</a:t>
            </a:r>
            <a:r>
              <a:rPr lang="en-US" altLang="en-US"/>
              <a:t>-block elements show only small variations.)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1447800"/>
          </a:xfrm>
        </p:spPr>
        <p:txBody>
          <a:bodyPr/>
          <a:lstStyle/>
          <a:p>
            <a:pPr eaLnBrk="1" hangingPunct="1"/>
            <a:r>
              <a:rPr lang="en-US" altLang="en-US"/>
              <a:t>Factors that Influence Ionization Energy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2209800"/>
          </a:xfrm>
        </p:spPr>
        <p:txBody>
          <a:bodyPr/>
          <a:lstStyle/>
          <a:p>
            <a:pPr eaLnBrk="1" hangingPunct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/>
              <a:t>Smaller atoms have higher </a:t>
            </a:r>
            <a:r>
              <a:rPr lang="en-US" altLang="en-US" i="1"/>
              <a:t>I</a:t>
            </a:r>
            <a:r>
              <a:rPr lang="en-US" altLang="en-US"/>
              <a:t> values.</a:t>
            </a:r>
          </a:p>
          <a:p>
            <a:pPr eaLnBrk="1" hangingPunct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i="1"/>
              <a:t>I</a:t>
            </a:r>
            <a:r>
              <a:rPr lang="en-US" altLang="en-US"/>
              <a:t> values depend on effective nuclear charge and average distance of the electron from the nucleus.</a:t>
            </a:r>
          </a:p>
        </p:txBody>
      </p:sp>
      <p:pic>
        <p:nvPicPr>
          <p:cNvPr id="19460" name="Picture 5" descr="C:\Documents and Settings\GEX\Desktop\51579 image ppt\Chapter 07\07_10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591006"/>
            <a:ext cx="4876800" cy="2887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Irregularities in the General Trend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2743200"/>
          </a:xfrm>
        </p:spPr>
        <p:txBody>
          <a:bodyPr/>
          <a:lstStyle/>
          <a:p>
            <a:pPr eaLnBrk="1" hangingPunct="1"/>
            <a:r>
              <a:rPr lang="en-US" altLang="en-US"/>
              <a:t>The trend is </a:t>
            </a:r>
            <a:r>
              <a:rPr lang="en-US" altLang="en-US" b="1"/>
              <a:t>not</a:t>
            </a:r>
            <a:r>
              <a:rPr lang="en-US" altLang="en-US"/>
              <a:t> followed when the added valence electron in the next element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/>
              <a:t>enters a new sublevel (higher energy sublevel);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/>
              <a:t>is the first electron to pair in one orbital of the sublevel (electron repulsions lower energy).</a:t>
            </a:r>
          </a:p>
        </p:txBody>
      </p:sp>
      <p:pic>
        <p:nvPicPr>
          <p:cNvPr id="20484" name="Picture 5" descr="C:\Documents and Settings\GEX\Desktop\51579 image ppt\Chapter 07\07_11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419600"/>
            <a:ext cx="1828800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Electron Configurations of Ions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267200"/>
          </a:xfrm>
        </p:spPr>
        <p:txBody>
          <a:bodyPr/>
          <a:lstStyle/>
          <a:p>
            <a:pPr eaLnBrk="1" hangingPunct="1"/>
            <a:r>
              <a:rPr lang="en-US" altLang="en-US"/>
              <a:t>Cations: The electrons are lost from the </a:t>
            </a:r>
            <a:r>
              <a:rPr lang="en-US" altLang="en-US" i="1"/>
              <a:t>highest</a:t>
            </a:r>
            <a:r>
              <a:rPr lang="en-US" altLang="en-US"/>
              <a:t> energy level (</a:t>
            </a:r>
            <a:r>
              <a:rPr lang="en-US" altLang="en-US" i="1"/>
              <a:t>n</a:t>
            </a:r>
            <a:r>
              <a:rPr lang="en-US" altLang="en-US"/>
              <a:t> value).</a:t>
            </a:r>
          </a:p>
          <a:p>
            <a:pPr eaLnBrk="1" hangingPunct="1">
              <a:buClr>
                <a:srgbClr val="000066"/>
              </a:buClr>
              <a:buFont typeface="Wingdings" pitchFamily="2" charset="2"/>
              <a:buChar char="Ø"/>
            </a:pPr>
            <a:r>
              <a:rPr lang="en-US" altLang="en-US"/>
              <a:t>Li</a:t>
            </a:r>
            <a:r>
              <a:rPr lang="en-US" altLang="en-US" baseline="30000"/>
              <a:t>+</a:t>
            </a:r>
            <a:r>
              <a:rPr lang="en-US" altLang="en-US"/>
              <a:t> is 1</a:t>
            </a:r>
            <a:r>
              <a:rPr lang="en-US" altLang="en-US" i="1"/>
              <a:t>s</a:t>
            </a:r>
            <a:r>
              <a:rPr lang="en-US" altLang="en-US" baseline="30000"/>
              <a:t>2</a:t>
            </a:r>
            <a:r>
              <a:rPr lang="en-US" altLang="en-US"/>
              <a:t> (losing a 2</a:t>
            </a:r>
            <a:r>
              <a:rPr lang="en-US" altLang="en-US" i="1"/>
              <a:t>s</a:t>
            </a:r>
            <a:r>
              <a:rPr lang="en-US" altLang="en-US"/>
              <a:t> electron).</a:t>
            </a:r>
          </a:p>
          <a:p>
            <a:pPr eaLnBrk="1" hangingPunct="1">
              <a:buClr>
                <a:srgbClr val="000066"/>
              </a:buClr>
              <a:buFont typeface="Wingdings" pitchFamily="2" charset="2"/>
              <a:buChar char="Ø"/>
            </a:pPr>
            <a:r>
              <a:rPr lang="en-US" altLang="en-US"/>
              <a:t>Fe</a:t>
            </a:r>
            <a:r>
              <a:rPr lang="en-US" altLang="en-US" baseline="30000"/>
              <a:t>2+</a:t>
            </a:r>
            <a:r>
              <a:rPr lang="en-US" altLang="en-US"/>
              <a:t> is 1</a:t>
            </a:r>
            <a:r>
              <a:rPr lang="en-US" altLang="en-US" i="1"/>
              <a:t>s</a:t>
            </a:r>
            <a:r>
              <a:rPr lang="en-US" altLang="en-US" baseline="30000"/>
              <a:t>2</a:t>
            </a:r>
            <a:r>
              <a:rPr lang="en-US" altLang="en-US"/>
              <a:t>2</a:t>
            </a:r>
            <a:r>
              <a:rPr lang="en-US" altLang="en-US" i="1"/>
              <a:t>s</a:t>
            </a:r>
            <a:r>
              <a:rPr lang="en-US" altLang="en-US" baseline="30000"/>
              <a:t>2</a:t>
            </a:r>
            <a:r>
              <a:rPr lang="en-US" altLang="en-US"/>
              <a:t>2</a:t>
            </a:r>
            <a:r>
              <a:rPr lang="en-US" altLang="en-US" i="1"/>
              <a:t>p</a:t>
            </a:r>
            <a:r>
              <a:rPr lang="en-US" altLang="en-US" baseline="30000"/>
              <a:t>6</a:t>
            </a:r>
            <a:r>
              <a:rPr lang="en-US" altLang="en-US"/>
              <a:t>3</a:t>
            </a:r>
            <a:r>
              <a:rPr lang="en-US" altLang="en-US" i="1"/>
              <a:t>s</a:t>
            </a:r>
            <a:r>
              <a:rPr lang="en-US" altLang="en-US" baseline="30000"/>
              <a:t>2</a:t>
            </a:r>
            <a:r>
              <a:rPr lang="en-US" altLang="en-US"/>
              <a:t>3</a:t>
            </a:r>
            <a:r>
              <a:rPr lang="en-US" altLang="en-US" i="1"/>
              <a:t>p</a:t>
            </a:r>
            <a:r>
              <a:rPr lang="en-US" altLang="en-US" baseline="30000"/>
              <a:t>6</a:t>
            </a:r>
            <a:r>
              <a:rPr lang="en-US" altLang="en-US"/>
              <a:t>3</a:t>
            </a:r>
            <a:r>
              <a:rPr lang="en-US" altLang="en-US" i="1"/>
              <a:t>d</a:t>
            </a:r>
            <a:r>
              <a:rPr lang="en-US" altLang="en-US" baseline="30000"/>
              <a:t>6</a:t>
            </a:r>
            <a:r>
              <a:rPr lang="en-US" altLang="en-US"/>
              <a:t> (losing two 4</a:t>
            </a:r>
            <a:r>
              <a:rPr lang="en-US" altLang="en-US" i="1"/>
              <a:t>s</a:t>
            </a:r>
            <a:r>
              <a:rPr lang="en-US" altLang="en-US"/>
              <a:t> electrons).</a:t>
            </a:r>
          </a:p>
          <a:p>
            <a:pPr eaLnBrk="1" hangingPunct="1"/>
            <a:r>
              <a:rPr lang="en-US" altLang="en-US"/>
              <a:t>Anions: The electron configurations are filled to </a:t>
            </a:r>
            <a:r>
              <a:rPr lang="en-US" altLang="en-US" i="1"/>
              <a:t>ns</a:t>
            </a:r>
            <a:r>
              <a:rPr lang="en-US" altLang="en-US" baseline="30000"/>
              <a:t>2</a:t>
            </a:r>
            <a:r>
              <a:rPr lang="en-US" altLang="en-US" i="1"/>
              <a:t>np</a:t>
            </a:r>
            <a:r>
              <a:rPr lang="en-US" altLang="en-US" baseline="30000"/>
              <a:t>6</a:t>
            </a:r>
            <a:r>
              <a:rPr lang="en-US" altLang="en-US"/>
              <a:t>; e.g., F</a:t>
            </a:r>
            <a:r>
              <a:rPr lang="en-US" altLang="en-US" baseline="30000"/>
              <a:t>–</a:t>
            </a:r>
            <a:r>
              <a:rPr lang="en-US" altLang="en-US"/>
              <a:t> is 1</a:t>
            </a:r>
            <a:r>
              <a:rPr lang="en-US" altLang="en-US" i="1"/>
              <a:t>s</a:t>
            </a:r>
            <a:r>
              <a:rPr lang="en-US" altLang="en-US" baseline="30000"/>
              <a:t>2</a:t>
            </a:r>
            <a:r>
              <a:rPr lang="en-US" altLang="en-US"/>
              <a:t>2</a:t>
            </a:r>
            <a:r>
              <a:rPr lang="en-US" altLang="en-US" i="1"/>
              <a:t>s</a:t>
            </a:r>
            <a:r>
              <a:rPr lang="en-US" altLang="en-US" baseline="30000"/>
              <a:t>2</a:t>
            </a:r>
            <a:r>
              <a:rPr lang="en-US" altLang="en-US"/>
              <a:t>2</a:t>
            </a:r>
            <a:r>
              <a:rPr lang="en-US" altLang="en-US" i="1"/>
              <a:t>p</a:t>
            </a:r>
            <a:r>
              <a:rPr lang="en-US" altLang="en-US" baseline="30000"/>
              <a:t>6</a:t>
            </a:r>
            <a:r>
              <a:rPr lang="en-US" altLang="en-US"/>
              <a:t> (gaining one electron in 2</a:t>
            </a:r>
            <a:r>
              <a:rPr lang="en-US" altLang="en-US" i="1"/>
              <a:t>p</a:t>
            </a:r>
            <a:r>
              <a:rPr lang="en-US" altLang="en-US"/>
              <a:t>).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AC720-C565-481E-8B75-4BB4D6ED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F4B74F-50EA-4594-B702-10DE8C078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95982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/>
          <a:lstStyle/>
          <a:p>
            <a:pPr eaLnBrk="1" hangingPunct="1"/>
            <a:r>
              <a:rPr lang="en-US" altLang="en-US"/>
              <a:t>Electron Affinity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3581400"/>
          </a:xfrm>
        </p:spPr>
        <p:txBody>
          <a:bodyPr/>
          <a:lstStyle/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800" b="1" dirty="0"/>
              <a:t>Electron affinity</a:t>
            </a:r>
            <a:r>
              <a:rPr lang="en-US" altLang="en-US" sz="2800" dirty="0"/>
              <a:t> is the energy change accompanying the addition of an electron to a gaseous atom:	</a:t>
            </a:r>
          </a:p>
          <a:p>
            <a:pPr marL="0" indent="0" eaLnBrk="1" hangingPunct="1">
              <a:buClr>
                <a:srgbClr val="00B050"/>
              </a:buClr>
              <a:buFontTx/>
              <a:buNone/>
              <a:defRPr/>
            </a:pPr>
            <a:r>
              <a:rPr lang="en-US" altLang="en-US" sz="2800" dirty="0"/>
              <a:t>		Cl (g) + </a:t>
            </a:r>
            <a:r>
              <a:rPr lang="en-US" altLang="en-US" sz="2800" i="1" dirty="0"/>
              <a:t>e</a:t>
            </a:r>
            <a:r>
              <a:rPr lang="en-US" altLang="en-US" sz="2800" baseline="30000" dirty="0">
                <a:cs typeface="Arial" charset="0"/>
              </a:rPr>
              <a:t>−</a:t>
            </a:r>
            <a:r>
              <a:rPr lang="en-US" altLang="en-US" sz="2800" dirty="0"/>
              <a:t> </a:t>
            </a:r>
            <a:r>
              <a:rPr lang="en-US" altLang="en-US" sz="2800" dirty="0">
                <a:sym typeface="Symbol" pitchFamily="18" charset="2"/>
              </a:rPr>
              <a:t> Cl</a:t>
            </a:r>
            <a:r>
              <a:rPr lang="en-US" altLang="en-US" sz="2800" baseline="30000" dirty="0">
                <a:cs typeface="Arial" charset="0"/>
                <a:sym typeface="Symbol" pitchFamily="18" charset="2"/>
              </a:rPr>
              <a:t>−</a:t>
            </a:r>
            <a:endParaRPr lang="en-US" altLang="en-US" sz="2800" dirty="0">
              <a:cs typeface="Arial" charset="0"/>
              <a:sym typeface="Symbol" pitchFamily="18" charset="2"/>
            </a:endParaRP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Ø"/>
              <a:defRPr/>
            </a:pPr>
            <a:endParaRPr lang="en-US" altLang="en-US" sz="2800" dirty="0">
              <a:cs typeface="Arial" charset="0"/>
              <a:sym typeface="Symbol" pitchFamily="18" charset="2"/>
            </a:endParaRP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800" dirty="0">
                <a:cs typeface="Arial" charset="0"/>
                <a:sym typeface="Symbol" pitchFamily="18" charset="2"/>
              </a:rPr>
              <a:t>It is typically </a:t>
            </a:r>
            <a:r>
              <a:rPr lang="en-US" altLang="en-US" sz="2800" i="1" dirty="0">
                <a:cs typeface="Arial" charset="0"/>
                <a:sym typeface="Symbol" pitchFamily="18" charset="2"/>
              </a:rPr>
              <a:t>exothermic</a:t>
            </a:r>
            <a:r>
              <a:rPr lang="en-US" altLang="en-US" sz="2800" dirty="0">
                <a:cs typeface="Arial" charset="0"/>
                <a:sym typeface="Symbol" pitchFamily="18" charset="2"/>
              </a:rPr>
              <a:t>, so, for most elements, it is negative!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6350"/>
            <a:ext cx="9144000" cy="1143000"/>
          </a:xfrm>
        </p:spPr>
        <p:txBody>
          <a:bodyPr/>
          <a:lstStyle/>
          <a:p>
            <a:r>
              <a:rPr lang="en-US" altLang="en-US"/>
              <a:t>General Trend in Electron Affinity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5105400" cy="5410200"/>
          </a:xfrm>
        </p:spPr>
        <p:txBody>
          <a:bodyPr/>
          <a:lstStyle/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800" dirty="0">
                <a:cs typeface="Arial" charset="0"/>
                <a:sym typeface="Symbol" pitchFamily="18" charset="2"/>
              </a:rPr>
              <a:t>Not much change in a group.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800" dirty="0">
                <a:cs typeface="Arial" charset="0"/>
                <a:sym typeface="Symbol" pitchFamily="18" charset="2"/>
              </a:rPr>
              <a:t>Across a period, it generally increases. </a:t>
            </a:r>
            <a:r>
              <a:rPr lang="en-US" altLang="en-US" sz="2800" i="1" dirty="0">
                <a:cs typeface="Arial" charset="0"/>
                <a:sym typeface="Symbol" pitchFamily="18" charset="2"/>
              </a:rPr>
              <a:t>Three</a:t>
            </a:r>
            <a:r>
              <a:rPr lang="en-US" altLang="en-US" sz="2800" dirty="0">
                <a:cs typeface="Arial" charset="0"/>
                <a:sym typeface="Symbol" pitchFamily="18" charset="2"/>
              </a:rPr>
              <a:t> notable exceptions include the following:</a:t>
            </a:r>
          </a:p>
          <a:p>
            <a:pPr marL="514350" indent="-514350" eaLnBrk="1" hangingPunct="1">
              <a:buFont typeface="+mj-lt"/>
              <a:buAutoNum type="arabicParenR"/>
              <a:defRPr/>
            </a:pPr>
            <a:r>
              <a:rPr lang="en-US" altLang="en-US" sz="2800" dirty="0">
                <a:cs typeface="Arial" charset="0"/>
                <a:sym typeface="Symbol" pitchFamily="18" charset="2"/>
              </a:rPr>
              <a:t>Group 2A: </a:t>
            </a:r>
            <a:r>
              <a:rPr lang="en-US" altLang="en-US" sz="2800" i="1" dirty="0">
                <a:cs typeface="Arial" charset="0"/>
                <a:sym typeface="Symbol" pitchFamily="18" charset="2"/>
              </a:rPr>
              <a:t>s</a:t>
            </a:r>
            <a:r>
              <a:rPr lang="en-US" altLang="en-US" sz="2800" dirty="0">
                <a:cs typeface="Arial" charset="0"/>
                <a:sym typeface="Symbol" pitchFamily="18" charset="2"/>
              </a:rPr>
              <a:t> sublevel is full!</a:t>
            </a:r>
          </a:p>
          <a:p>
            <a:pPr marL="514350" indent="-514350" eaLnBrk="1" hangingPunct="1">
              <a:buFont typeface="+mj-lt"/>
              <a:buAutoNum type="arabicParenR"/>
              <a:defRPr/>
            </a:pPr>
            <a:r>
              <a:rPr lang="en-US" altLang="en-US" sz="2800" dirty="0">
                <a:cs typeface="Arial" charset="0"/>
                <a:sym typeface="Symbol" pitchFamily="18" charset="2"/>
              </a:rPr>
              <a:t>Group 5A: </a:t>
            </a:r>
            <a:r>
              <a:rPr lang="en-US" altLang="en-US" sz="2800" i="1" dirty="0">
                <a:cs typeface="Arial" charset="0"/>
                <a:sym typeface="Symbol" pitchFamily="18" charset="2"/>
              </a:rPr>
              <a:t>p</a:t>
            </a:r>
            <a:r>
              <a:rPr lang="en-US" altLang="en-US" sz="2800" dirty="0">
                <a:cs typeface="Arial" charset="0"/>
                <a:sym typeface="Symbol" pitchFamily="18" charset="2"/>
              </a:rPr>
              <a:t> sublevel is half-full!</a:t>
            </a:r>
          </a:p>
          <a:p>
            <a:pPr marL="514350" indent="-514350" eaLnBrk="1" hangingPunct="1">
              <a:buFont typeface="+mj-lt"/>
              <a:buAutoNum type="arabicParenR"/>
              <a:defRPr/>
            </a:pPr>
            <a:r>
              <a:rPr lang="en-US" altLang="en-US" sz="2800" dirty="0">
                <a:cs typeface="Arial" charset="0"/>
                <a:sym typeface="Symbol" pitchFamily="18" charset="2"/>
              </a:rPr>
              <a:t>Group 8A: </a:t>
            </a:r>
            <a:r>
              <a:rPr lang="en-US" altLang="en-US" sz="2800" i="1" dirty="0">
                <a:cs typeface="Arial" charset="0"/>
                <a:sym typeface="Symbol" pitchFamily="18" charset="2"/>
              </a:rPr>
              <a:t>p</a:t>
            </a:r>
            <a:r>
              <a:rPr lang="en-US" altLang="en-US" sz="2800" dirty="0">
                <a:cs typeface="Arial" charset="0"/>
                <a:sym typeface="Symbol" pitchFamily="18" charset="2"/>
              </a:rPr>
              <a:t> sublevel is </a:t>
            </a:r>
            <a:r>
              <a:rPr lang="en-US" altLang="en-US" sz="2800" err="1">
                <a:cs typeface="Arial" charset="0"/>
                <a:sym typeface="Symbol" pitchFamily="18" charset="2"/>
              </a:rPr>
              <a:t>full</a:t>
            </a:r>
            <a:r>
              <a:rPr lang="en-US" altLang="en-US" sz="2800">
                <a:cs typeface="Arial" charset="0"/>
                <a:sym typeface="Symbol" pitchFamily="18" charset="2"/>
              </a:rPr>
              <a:t>!</a:t>
            </a:r>
          </a:p>
          <a:p>
            <a:pPr marL="514350" indent="-514350" eaLnBrk="1" hangingPunct="1">
              <a:buNone/>
              <a:defRPr/>
            </a:pPr>
            <a:r>
              <a:rPr lang="en-US" altLang="en-US" sz="2800">
                <a:cs typeface="Arial" charset="0"/>
                <a:sym typeface="Symbol" pitchFamily="18" charset="2"/>
              </a:rPr>
              <a:t>	Note</a:t>
            </a:r>
            <a:r>
              <a:rPr lang="en-US" altLang="en-US" sz="2800" dirty="0">
                <a:cs typeface="Arial" charset="0"/>
                <a:sym typeface="Symbol" pitchFamily="18" charset="2"/>
              </a:rPr>
              <a:t>: the electron affinity for many of these elements is </a:t>
            </a:r>
            <a:r>
              <a:rPr lang="en-US" altLang="en-US" sz="2800" i="1" dirty="0">
                <a:cs typeface="Arial" charset="0"/>
                <a:sym typeface="Symbol" pitchFamily="18" charset="2"/>
              </a:rPr>
              <a:t>positive</a:t>
            </a:r>
            <a:r>
              <a:rPr lang="en-US" altLang="en-US" sz="2800" dirty="0">
                <a:cs typeface="Arial" charset="0"/>
                <a:sym typeface="Symbol" pitchFamily="18" charset="2"/>
              </a:rPr>
              <a:t> (X</a:t>
            </a:r>
            <a:r>
              <a:rPr lang="en-US" altLang="en-US" sz="2800" baseline="30000" dirty="0">
                <a:cs typeface="Arial" charset="0"/>
                <a:sym typeface="Symbol" pitchFamily="18" charset="2"/>
              </a:rPr>
              <a:t>–</a:t>
            </a:r>
            <a:r>
              <a:rPr lang="en-US" altLang="en-US" sz="2800" dirty="0">
                <a:cs typeface="Arial" charset="0"/>
                <a:sym typeface="Symbol" pitchFamily="18" charset="2"/>
              </a:rPr>
              <a:t> is unstable).</a:t>
            </a:r>
            <a:endParaRPr lang="en-US" dirty="0"/>
          </a:p>
        </p:txBody>
      </p:sp>
      <p:pic>
        <p:nvPicPr>
          <p:cNvPr id="1026" name="Picture 2" descr="C:\Documents and Settings\GEX\Desktop\51579 IRDVD Brown\51579 Lecture PPT\Chapter 07\07_12_Fig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151062"/>
            <a:ext cx="3520313" cy="219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/>
              <a:t>s</a:t>
            </a:r>
            <a:r>
              <a:rPr lang="en-US" altLang="en-US"/>
              <a:t> Orbitals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3886200"/>
            <a:ext cx="7772400" cy="2209800"/>
          </a:xfrm>
        </p:spPr>
        <p:txBody>
          <a:bodyPr/>
          <a:lstStyle/>
          <a:p>
            <a:pPr eaLnBrk="1" hangingPunct="1"/>
            <a:r>
              <a:rPr lang="en-US" altLang="en-US" sz="2800"/>
              <a:t>The value of </a:t>
            </a:r>
            <a:r>
              <a:rPr lang="en-US" altLang="en-US" sz="2800" i="1"/>
              <a:t>l</a:t>
            </a:r>
            <a:r>
              <a:rPr lang="en-US" altLang="en-US" sz="2800"/>
              <a:t> for </a:t>
            </a:r>
            <a:r>
              <a:rPr lang="en-US" altLang="en-US" sz="2800" i="1"/>
              <a:t>s</a:t>
            </a:r>
            <a:r>
              <a:rPr lang="en-US" altLang="en-US" sz="2800"/>
              <a:t> orbitals is 0.</a:t>
            </a:r>
          </a:p>
          <a:p>
            <a:pPr eaLnBrk="1" hangingPunct="1"/>
            <a:r>
              <a:rPr lang="en-US" altLang="en-US" sz="2800"/>
              <a:t>They are spherical in shape.</a:t>
            </a:r>
          </a:p>
          <a:p>
            <a:pPr eaLnBrk="1" hangingPunct="1"/>
            <a:r>
              <a:rPr lang="en-US" altLang="en-US" sz="2800"/>
              <a:t>The radius of the sphere increases with the value of </a:t>
            </a:r>
            <a:r>
              <a:rPr lang="en-US" altLang="en-US" sz="2800" i="1"/>
              <a:t>n.</a:t>
            </a:r>
          </a:p>
        </p:txBody>
      </p:sp>
      <p:pic>
        <p:nvPicPr>
          <p:cNvPr id="35844" name="Picture 6" descr="C:\Documents and Settings\GEX\Desktop\51579 image ppt\Chapter 06\06_20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358900"/>
            <a:ext cx="583565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Metal, Nonmetals, and Metalloids</a:t>
            </a:r>
          </a:p>
        </p:txBody>
      </p:sp>
      <p:pic>
        <p:nvPicPr>
          <p:cNvPr id="24579" name="Picture 4" descr="C:\Documents and Settings\GEX\Desktop\51579 image ppt\Chapter 07\07_13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74838"/>
            <a:ext cx="63754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Metals Differ from Nonmetals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2800"/>
              <a:t>Metals tend to form cations.</a:t>
            </a:r>
          </a:p>
          <a:p>
            <a:pPr eaLnBrk="1" hangingPunct="1"/>
            <a:r>
              <a:rPr lang="en-US" altLang="en-US" sz="2800"/>
              <a:t>Nonmetals tend to form anions.</a:t>
            </a:r>
          </a:p>
        </p:txBody>
      </p:sp>
      <p:pic>
        <p:nvPicPr>
          <p:cNvPr id="25604" name="Picture 5" descr="C:\Documents and Settings\GEX\Desktop\51579 image ppt\Chapter 07\07_15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54380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Metals</a:t>
            </a:r>
          </a:p>
        </p:txBody>
      </p:sp>
      <p:sp>
        <p:nvSpPr>
          <p:cNvPr id="26627" name="Rectangle 4"/>
          <p:cNvSpPr>
            <a:spLocks noGrp="1" noChangeArrowheads="1"/>
          </p:cNvSpPr>
          <p:nvPr>
            <p:ph idx="1"/>
          </p:nvPr>
        </p:nvSpPr>
        <p:spPr>
          <a:xfrm>
            <a:off x="533400" y="838200"/>
            <a:ext cx="8153400" cy="3733800"/>
          </a:xfrm>
        </p:spPr>
        <p:txBody>
          <a:bodyPr/>
          <a:lstStyle/>
          <a:p>
            <a:pPr eaLnBrk="1" hangingPunct="1">
              <a:buClr>
                <a:srgbClr val="C00000"/>
              </a:buClr>
              <a:buFont typeface="Wingdings" pitchFamily="2" charset="2"/>
              <a:buChar char="v"/>
            </a:pPr>
            <a:r>
              <a:rPr lang="en-US" altLang="en-US" sz="2800"/>
              <a:t>Most of the elements in nature are metals.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v"/>
            </a:pPr>
            <a:r>
              <a:rPr lang="en-US" altLang="en-US" sz="2800"/>
              <a:t>Properties of metals:</a:t>
            </a:r>
          </a:p>
          <a:p>
            <a:pPr lvl="1" eaLnBrk="1" hangingPunct="1"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/>
              <a:t>Shiny luster</a:t>
            </a:r>
          </a:p>
          <a:p>
            <a:pPr lvl="1" eaLnBrk="1" hangingPunct="1"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/>
              <a:t>Conduct heat and electricity</a:t>
            </a:r>
          </a:p>
          <a:p>
            <a:pPr lvl="1" eaLnBrk="1" hangingPunct="1"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/>
              <a:t>Malleable and ductile</a:t>
            </a:r>
          </a:p>
          <a:p>
            <a:pPr lvl="1" eaLnBrk="1" hangingPunct="1"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/>
              <a:t>Solids at room temperature (except mercury)</a:t>
            </a:r>
          </a:p>
          <a:p>
            <a:pPr lvl="1" eaLnBrk="1" hangingPunct="1"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/>
              <a:t>Low ionization energies/form cations easily</a:t>
            </a:r>
          </a:p>
        </p:txBody>
      </p:sp>
      <p:pic>
        <p:nvPicPr>
          <p:cNvPr id="26628" name="Picture 5" descr="C:\Documents and Settings\GEX\Desktop\51579 image ppt\Chapter 07\07_14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724400"/>
            <a:ext cx="2039938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163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Metal Chemistry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95400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en-US" sz="2800"/>
              <a:t>Compounds formed between metals and nonmetals tend to be ionic.</a:t>
            </a:r>
          </a:p>
          <a:p>
            <a:pPr eaLnBrk="1" hangingPunct="1"/>
            <a:r>
              <a:rPr lang="en-US" altLang="en-US" sz="2800"/>
              <a:t>Metal oxides tend to be basic.</a:t>
            </a:r>
          </a:p>
        </p:txBody>
      </p:sp>
      <p:pic>
        <p:nvPicPr>
          <p:cNvPr id="27652" name="Picture 5" descr="C:\Documents and Settings\GEX\Desktop\51579 image ppt\Chapter 07\07_16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5240338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Nonmetals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610600" cy="3352800"/>
          </a:xfrm>
        </p:spPr>
        <p:txBody>
          <a:bodyPr/>
          <a:lstStyle/>
          <a:p>
            <a:pPr eaLnBrk="1" hangingPunct="1"/>
            <a:r>
              <a:rPr lang="en-US" altLang="en-US" sz="2800"/>
              <a:t>Nonmetals are found on the right hand side of the periodic table.</a:t>
            </a:r>
          </a:p>
          <a:p>
            <a:pPr eaLnBrk="1" hangingPunct="1"/>
            <a:r>
              <a:rPr lang="en-US" altLang="en-US" sz="2800"/>
              <a:t>Properties of nonmetals include the following:</a:t>
            </a:r>
          </a:p>
          <a:p>
            <a:pPr eaLnBrk="1" hangingPunct="1"/>
            <a:r>
              <a:rPr lang="en-US" altLang="en-US" sz="2800"/>
              <a:t>Solid, liquid, or gas (depends on element)</a:t>
            </a:r>
          </a:p>
          <a:p>
            <a:pPr eaLnBrk="1" hangingPunct="1"/>
            <a:r>
              <a:rPr lang="en-US" altLang="en-US" sz="2800"/>
              <a:t>Solids are dull, brittle, poor conductors</a:t>
            </a:r>
          </a:p>
          <a:p>
            <a:pPr eaLnBrk="1" hangingPunct="1"/>
            <a:r>
              <a:rPr lang="en-US" altLang="en-US" sz="2800"/>
              <a:t>Large negative electronegativity/form anions readily</a:t>
            </a:r>
          </a:p>
        </p:txBody>
      </p:sp>
      <p:pic>
        <p:nvPicPr>
          <p:cNvPr id="28676" name="Picture 5" descr="C:\Documents and Settings\GEX\Desktop\51579 image ppt\Chapter 07\07_17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0"/>
            <a:ext cx="2957513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163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Nonmetal Chemistry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648200"/>
            <a:ext cx="7772400" cy="1676400"/>
          </a:xfrm>
        </p:spPr>
        <p:txBody>
          <a:bodyPr/>
          <a:lstStyle/>
          <a:p>
            <a:pPr eaLnBrk="1" hangingPunct="1"/>
            <a:r>
              <a:rPr lang="en-US" altLang="en-US" sz="2800"/>
              <a:t>Substances containing only nonmetals are molecular compounds.</a:t>
            </a:r>
          </a:p>
          <a:p>
            <a:pPr eaLnBrk="1" hangingPunct="1"/>
            <a:r>
              <a:rPr lang="en-US" altLang="en-US" sz="2800"/>
              <a:t>Most nonmetal oxides are acidic.</a:t>
            </a:r>
          </a:p>
        </p:txBody>
      </p:sp>
      <p:pic>
        <p:nvPicPr>
          <p:cNvPr id="29700" name="Picture 5" descr="C:\Documents and Settings\GEX\Desktop\51579 image ppt\Chapter 07\07_18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28800"/>
            <a:ext cx="360680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Recap of a Comparison of the Properties of Metals and Nonmetals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4648200"/>
            <a:ext cx="7772400" cy="1066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3794125" y="24098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30725" name="Picture 6" descr="C:\Documents and Settings\GEX\Desktop\51579 image ppt\Chapter 07\07_03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67025"/>
            <a:ext cx="7391400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Metalloids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8153400" cy="2438400"/>
          </a:xfrm>
        </p:spPr>
        <p:txBody>
          <a:bodyPr/>
          <a:lstStyle/>
          <a:p>
            <a:pPr eaLnBrk="1" hangingPunct="1"/>
            <a:r>
              <a:rPr lang="en-US" altLang="en-US" sz="2800"/>
              <a:t>Metalloids have some characteristics of metals and some of nonmetals.</a:t>
            </a:r>
          </a:p>
          <a:p>
            <a:pPr eaLnBrk="1" hangingPunct="1"/>
            <a:r>
              <a:rPr lang="en-US" altLang="en-US" sz="2800"/>
              <a:t>Several metalloids are electrical semiconductors (computer chips).</a:t>
            </a:r>
          </a:p>
        </p:txBody>
      </p:sp>
      <p:pic>
        <p:nvPicPr>
          <p:cNvPr id="31748" name="Picture 5" descr="C:\Documents and Settings\GEX\Desktop\51579 image ppt\Chapter 07\07_19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743325"/>
            <a:ext cx="3278188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Trends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Elements in a group have similar properties.</a:t>
            </a:r>
          </a:p>
          <a:p>
            <a:r>
              <a:rPr lang="en-US" altLang="en-US" sz="2800"/>
              <a:t>Trends also exist within groups.</a:t>
            </a:r>
          </a:p>
          <a:p>
            <a:r>
              <a:rPr lang="en-US" altLang="en-US" sz="2800"/>
              <a:t>Groups Compared: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z="2800"/>
              <a:t>Group 1A: The Alkali Metals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z="2800"/>
              <a:t>Group 2A: The Alkaline Earth Metals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z="2800"/>
              <a:t>Group 6A: The Oxygen Group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z="2800"/>
              <a:t>Group 7A: The Halogens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z="2800"/>
              <a:t>Group 8A: The Noble Gases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Alkali Metals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4343400" cy="4800600"/>
          </a:xfrm>
        </p:spPr>
        <p:txBody>
          <a:bodyPr/>
          <a:lstStyle/>
          <a:p>
            <a:pPr eaLnBrk="1" hangingPunct="1"/>
            <a:r>
              <a:rPr lang="en-US" altLang="en-US" sz="2800" b="1"/>
              <a:t>Alkali metals</a:t>
            </a:r>
            <a:r>
              <a:rPr lang="en-US" altLang="en-US" sz="2800"/>
              <a:t> are soft, metallic solids.</a:t>
            </a:r>
          </a:p>
          <a:p>
            <a:pPr eaLnBrk="1" hangingPunct="1"/>
            <a:r>
              <a:rPr lang="en-US" altLang="en-US" sz="2800"/>
              <a:t>They are found only in compounds in nature, not in their elemental forms.</a:t>
            </a:r>
          </a:p>
          <a:p>
            <a:pPr eaLnBrk="1" hangingPunct="1"/>
            <a:r>
              <a:rPr lang="en-US" altLang="en-US" sz="2800"/>
              <a:t>Typical metallic properties (luster, conductivity) are seen in them.</a:t>
            </a:r>
          </a:p>
          <a:p>
            <a:pPr eaLnBrk="1" hangingPunct="1"/>
            <a:endParaRPr lang="en-US" altLang="en-US" sz="2800"/>
          </a:p>
        </p:txBody>
      </p:sp>
      <p:pic>
        <p:nvPicPr>
          <p:cNvPr id="33796" name="Picture 5" descr="C:\Documents and Settings\GEX\Desktop\51579 image ppt\Chapter 07\07_20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1752600"/>
            <a:ext cx="36766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i="1"/>
              <a:t>s </a:t>
            </a:r>
            <a:r>
              <a:rPr lang="en-US" altLang="en-US"/>
              <a:t>Orbitals</a:t>
            </a:r>
          </a:p>
        </p:txBody>
      </p:sp>
      <p:sp>
        <p:nvSpPr>
          <p:cNvPr id="36867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5122863" y="850900"/>
            <a:ext cx="3868737" cy="4940300"/>
          </a:xfrm>
        </p:spPr>
        <p:txBody>
          <a:bodyPr/>
          <a:lstStyle/>
          <a:p>
            <a:pPr eaLnBrk="1" hangingPunct="1"/>
            <a:r>
              <a:rPr lang="en-US" altLang="en-US" sz="2400"/>
              <a:t>For an </a:t>
            </a:r>
            <a:r>
              <a:rPr lang="en-US" altLang="en-US" sz="2400" i="1"/>
              <a:t>ns</a:t>
            </a:r>
            <a:r>
              <a:rPr lang="en-US" altLang="en-US" sz="2400"/>
              <a:t> orbital, the number of peaks is </a:t>
            </a:r>
            <a:r>
              <a:rPr lang="en-US" altLang="en-US" sz="2400" i="1"/>
              <a:t>n</a:t>
            </a:r>
            <a:r>
              <a:rPr lang="en-US" altLang="en-US" sz="2400"/>
              <a:t>.</a:t>
            </a:r>
          </a:p>
          <a:p>
            <a:pPr eaLnBrk="1" hangingPunct="1"/>
            <a:r>
              <a:rPr lang="en-US" altLang="en-US" sz="2400"/>
              <a:t>For an </a:t>
            </a:r>
            <a:r>
              <a:rPr lang="en-US" altLang="en-US" sz="2400" i="1"/>
              <a:t>ns</a:t>
            </a:r>
            <a:r>
              <a:rPr lang="en-US" altLang="en-US" sz="2400"/>
              <a:t> orbital, the number of nodes (where there is zero probability of finding an electron) is </a:t>
            </a:r>
            <a:r>
              <a:rPr lang="en-US" altLang="en-US" sz="2400" i="1"/>
              <a:t>n </a:t>
            </a:r>
            <a:r>
              <a:rPr lang="en-US" altLang="en-US" sz="2400"/>
              <a:t>– </a:t>
            </a:r>
            <a:r>
              <a:rPr lang="en-US" altLang="en-US" sz="2400" i="1"/>
              <a:t>1</a:t>
            </a:r>
            <a:r>
              <a:rPr lang="en-US" altLang="en-US" sz="2400"/>
              <a:t>.</a:t>
            </a:r>
          </a:p>
          <a:p>
            <a:pPr eaLnBrk="1" hangingPunct="1"/>
            <a:r>
              <a:rPr lang="en-US" altLang="en-US" sz="2400"/>
              <a:t>As </a:t>
            </a:r>
            <a:r>
              <a:rPr lang="en-US" altLang="en-US" sz="2400" i="1"/>
              <a:t>n</a:t>
            </a:r>
            <a:r>
              <a:rPr lang="en-US" altLang="en-US" sz="2400"/>
              <a:t> increases, the electron density is more spread out and there is a greater probability of finding an electron further from the nucleus.</a:t>
            </a:r>
            <a:endParaRPr lang="en-US" altLang="en-US" sz="2800"/>
          </a:p>
        </p:txBody>
      </p:sp>
      <p:sp>
        <p:nvSpPr>
          <p:cNvPr id="36868" name="Rectangle 10"/>
          <p:cNvSpPr>
            <a:spLocks noChangeArrowheads="1"/>
          </p:cNvSpPr>
          <p:nvPr/>
        </p:nvSpPr>
        <p:spPr bwMode="auto">
          <a:xfrm>
            <a:off x="1447800" y="6400800"/>
            <a:ext cx="25146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pic>
        <p:nvPicPr>
          <p:cNvPr id="36869" name="Picture 9" descr="C:\Documents and Settings\GEX\Desktop\51579 image ppt\Chapter 06\06_22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49" y="3429000"/>
            <a:ext cx="356279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8" descr="C:\Documents and Settings\GEX\Desktop\51579 image ppt\Chapter 06\06_19_Fig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33" y="1143000"/>
            <a:ext cx="4915367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Alkali Metal Properties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1371600"/>
          </a:xfrm>
        </p:spPr>
        <p:txBody>
          <a:bodyPr/>
          <a:lstStyle/>
          <a:p>
            <a:pPr eaLnBrk="1" hangingPunct="1"/>
            <a:r>
              <a:rPr lang="en-US" altLang="en-US"/>
              <a:t>They have low densities and melting points.</a:t>
            </a:r>
          </a:p>
          <a:p>
            <a:pPr eaLnBrk="1" hangingPunct="1"/>
            <a:r>
              <a:rPr lang="en-US" altLang="en-US"/>
              <a:t>They also have low ionization energies.</a:t>
            </a:r>
          </a:p>
          <a:p>
            <a:endParaRPr lang="en-US" altLang="en-US"/>
          </a:p>
        </p:txBody>
      </p:sp>
      <p:pic>
        <p:nvPicPr>
          <p:cNvPr id="34820" name="Picture 5" descr="C:\Documents and Settings\GEX\Desktop\51579 image ppt\Chapter 07\07_04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24200"/>
            <a:ext cx="6397625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Alkali Metal Chemistry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5181600"/>
            <a:ext cx="8839200" cy="83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	Their reactions with water are famously exothermic.</a:t>
            </a:r>
          </a:p>
        </p:txBody>
      </p:sp>
      <p:pic>
        <p:nvPicPr>
          <p:cNvPr id="35844" name="Picture 5" descr="C:\Documents and Settings\GEX\Desktop\51579 image ppt\Chapter 07\07_21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6207125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6248400" cy="1219200"/>
          </a:xfrm>
        </p:spPr>
        <p:txBody>
          <a:bodyPr/>
          <a:lstStyle/>
          <a:p>
            <a:pPr eaLnBrk="1" hangingPunct="1"/>
            <a:r>
              <a:rPr lang="en-US" altLang="en-US"/>
              <a:t>Differences in Alkali Metal Chemistry</a:t>
            </a:r>
          </a:p>
        </p:txBody>
      </p:sp>
      <p:sp>
        <p:nvSpPr>
          <p:cNvPr id="3686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828800"/>
            <a:ext cx="8763000" cy="3352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/>
              <a:t>Lithium reacts with oxygen to make an oxide: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800" dirty="0"/>
              <a:t>			4 Li + </a:t>
            </a:r>
            <a:r>
              <a:rPr lang="en-US" altLang="en-US" sz="2800" dirty="0" err="1"/>
              <a:t>O</a:t>
            </a:r>
            <a:r>
              <a:rPr lang="en-US" altLang="en-US" sz="2800" baseline="-25000" dirty="0" err="1"/>
              <a:t>2</a:t>
            </a:r>
            <a:r>
              <a:rPr lang="en-US" altLang="en-US" sz="2800" dirty="0"/>
              <a:t> </a:t>
            </a:r>
            <a:r>
              <a:rPr lang="en-US" altLang="en-US" sz="2800" dirty="0">
                <a:sym typeface="Symbol" pitchFamily="18" charset="2"/>
              </a:rPr>
              <a:t> 2 </a:t>
            </a:r>
            <a:r>
              <a:rPr lang="en-US" altLang="en-US" sz="2800" dirty="0" err="1">
                <a:sym typeface="Symbol" pitchFamily="18" charset="2"/>
              </a:rPr>
              <a:t>Li</a:t>
            </a:r>
            <a:r>
              <a:rPr lang="en-US" altLang="en-US" sz="2800" baseline="-25000" dirty="0" err="1">
                <a:sym typeface="Symbol" pitchFamily="18" charset="2"/>
              </a:rPr>
              <a:t>2</a:t>
            </a:r>
            <a:r>
              <a:rPr lang="en-US" altLang="en-US" sz="2800" dirty="0" err="1">
                <a:sym typeface="Symbol" pitchFamily="18" charset="2"/>
              </a:rPr>
              <a:t>O</a:t>
            </a:r>
            <a:endParaRPr lang="en-US" altLang="en-US" sz="2800" dirty="0"/>
          </a:p>
          <a:p>
            <a:pPr eaLnBrk="1" hangingPunct="1">
              <a:defRPr/>
            </a:pPr>
            <a:r>
              <a:rPr lang="en-US" altLang="en-US" sz="2800" dirty="0"/>
              <a:t>Sodium reacts with oxygen to form a peroxide: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800" dirty="0"/>
              <a:t>			2 Na + </a:t>
            </a:r>
            <a:r>
              <a:rPr lang="en-US" altLang="en-US" sz="2800" dirty="0" err="1"/>
              <a:t>O</a:t>
            </a:r>
            <a:r>
              <a:rPr lang="en-US" altLang="en-US" sz="2800" baseline="-25000" dirty="0" err="1"/>
              <a:t>2</a:t>
            </a:r>
            <a:r>
              <a:rPr lang="en-US" altLang="en-US" sz="2800" dirty="0"/>
              <a:t> </a:t>
            </a:r>
            <a:r>
              <a:rPr lang="en-US" altLang="en-US" sz="2800" dirty="0">
                <a:sym typeface="Symbol" pitchFamily="18" charset="2"/>
              </a:rPr>
              <a:t> </a:t>
            </a:r>
            <a:r>
              <a:rPr lang="en-US" altLang="en-US" sz="2800" dirty="0" err="1">
                <a:sym typeface="Symbol" pitchFamily="18" charset="2"/>
              </a:rPr>
              <a:t>Na</a:t>
            </a:r>
            <a:r>
              <a:rPr lang="en-US" altLang="en-US" sz="2800" baseline="-25000" dirty="0" err="1">
                <a:sym typeface="Symbol" pitchFamily="18" charset="2"/>
              </a:rPr>
              <a:t>2</a:t>
            </a:r>
            <a:r>
              <a:rPr lang="en-US" altLang="en-US" sz="2800" dirty="0" err="1">
                <a:sym typeface="Symbol" pitchFamily="18" charset="2"/>
              </a:rPr>
              <a:t>O</a:t>
            </a:r>
            <a:r>
              <a:rPr lang="en-US" altLang="en-US" sz="2800" baseline="-25000" dirty="0" err="1">
                <a:sym typeface="Symbol" pitchFamily="18" charset="2"/>
              </a:rPr>
              <a:t>2</a:t>
            </a:r>
            <a:endParaRPr lang="en-US" altLang="en-US" sz="2800" dirty="0"/>
          </a:p>
          <a:p>
            <a:pPr eaLnBrk="1" hangingPunct="1">
              <a:defRPr/>
            </a:pPr>
            <a:r>
              <a:rPr lang="en-US" altLang="en-US" sz="2800" dirty="0"/>
              <a:t>K, </a:t>
            </a:r>
            <a:r>
              <a:rPr lang="en-US" altLang="en-US" sz="2800" dirty="0" err="1"/>
              <a:t>Rb</a:t>
            </a:r>
            <a:r>
              <a:rPr lang="en-US" altLang="en-US" sz="2800" dirty="0"/>
              <a:t>, and Cs also form </a:t>
            </a:r>
            <a:r>
              <a:rPr lang="en-US" altLang="en-US" sz="2800" dirty="0" err="1"/>
              <a:t>superoxides</a:t>
            </a:r>
            <a:r>
              <a:rPr lang="en-US" altLang="en-US" sz="2800" dirty="0"/>
              <a:t>:</a:t>
            </a:r>
          </a:p>
          <a:p>
            <a:pPr algn="ctr" eaLnBrk="1" hangingPunct="1">
              <a:buFontTx/>
              <a:buNone/>
              <a:defRPr/>
            </a:pPr>
            <a:r>
              <a:rPr lang="en-US" altLang="en-US" sz="2800" dirty="0"/>
              <a:t>M + </a:t>
            </a:r>
            <a:r>
              <a:rPr lang="en-US" altLang="en-US" sz="2800" dirty="0" err="1"/>
              <a:t>O</a:t>
            </a:r>
            <a:r>
              <a:rPr lang="en-US" altLang="en-US" sz="2800" baseline="-25000" dirty="0" err="1"/>
              <a:t>2</a:t>
            </a:r>
            <a:r>
              <a:rPr lang="en-US" altLang="en-US" sz="2800" dirty="0"/>
              <a:t> </a:t>
            </a:r>
            <a:r>
              <a:rPr lang="en-US" altLang="en-US" sz="2800" dirty="0">
                <a:sym typeface="Symbol" pitchFamily="18" charset="2"/>
              </a:rPr>
              <a:t> </a:t>
            </a:r>
            <a:r>
              <a:rPr lang="en-US" altLang="en-US" sz="2800" dirty="0" err="1">
                <a:sym typeface="Symbol" pitchFamily="18" charset="2"/>
              </a:rPr>
              <a:t>MO</a:t>
            </a:r>
            <a:r>
              <a:rPr lang="en-US" altLang="en-US" sz="2800" baseline="-25000" dirty="0" err="1">
                <a:sym typeface="Symbol" pitchFamily="18" charset="2"/>
              </a:rPr>
              <a:t>2</a:t>
            </a:r>
            <a:endParaRPr lang="en-US" altLang="en-US" sz="2800" dirty="0">
              <a:sym typeface="Symbol" pitchFamily="18" charset="2"/>
            </a:endParaRP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Flame Tests</a:t>
            </a:r>
          </a:p>
        </p:txBody>
      </p:sp>
      <p:sp>
        <p:nvSpPr>
          <p:cNvPr id="37891" name="Content Placeholder 5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1447800"/>
          </a:xfrm>
        </p:spPr>
        <p:txBody>
          <a:bodyPr/>
          <a:lstStyle/>
          <a:p>
            <a:r>
              <a:rPr lang="en-US" altLang="en-US"/>
              <a:t>Qualitative tests for alkali metals include their characteristic colors in flames.</a:t>
            </a:r>
          </a:p>
        </p:txBody>
      </p:sp>
      <p:pic>
        <p:nvPicPr>
          <p:cNvPr id="37892" name="Picture 5" descr="C:\Documents and Settings\GEX\Desktop\51579 image ppt\Chapter 07\07_22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3017838"/>
            <a:ext cx="60039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pPr eaLnBrk="1" hangingPunct="1"/>
            <a:r>
              <a:rPr lang="en-US" altLang="en-US"/>
              <a:t>Alkaline Earth Metals—Compare to Alkali Metals</a:t>
            </a: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419600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en-US" sz="2800"/>
              <a:t>Alkaline earth metals have higher densities and melting points than alkali metals.</a:t>
            </a:r>
          </a:p>
          <a:p>
            <a:pPr eaLnBrk="1" hangingPunct="1"/>
            <a:r>
              <a:rPr lang="en-US" altLang="en-US" sz="2800"/>
              <a:t>Their ionization energies are low, but not as low as those of alkali metals.</a:t>
            </a:r>
          </a:p>
        </p:txBody>
      </p:sp>
      <p:pic>
        <p:nvPicPr>
          <p:cNvPr id="38916" name="Picture 5" descr="C:\Documents and Settings\GEX\Desktop\51579 image ppt\Chapter 07\07_05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90700"/>
            <a:ext cx="60960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Alkaline Earth Metals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4267200" cy="4419600"/>
          </a:xfrm>
        </p:spPr>
        <p:txBody>
          <a:bodyPr/>
          <a:lstStyle/>
          <a:p>
            <a:pPr eaLnBrk="1" hangingPunct="1"/>
            <a:r>
              <a:rPr lang="en-US" altLang="en-US" sz="2800"/>
              <a:t>Beryllium</a:t>
            </a:r>
            <a:r>
              <a:rPr lang="en-US" altLang="en-US" sz="2800">
                <a:solidFill>
                  <a:srgbClr val="001996"/>
                </a:solidFill>
              </a:rPr>
              <a:t> </a:t>
            </a:r>
            <a:r>
              <a:rPr lang="en-US" altLang="en-US" sz="2800"/>
              <a:t>does not react with water, and  magnesium reacts only with steam, but the other alkaline earth metals react readily with water.</a:t>
            </a:r>
          </a:p>
          <a:p>
            <a:pPr eaLnBrk="1" hangingPunct="1"/>
            <a:r>
              <a:rPr lang="en-US" altLang="en-US" sz="2800"/>
              <a:t>Reactivity tends to increase as you go down the group.</a:t>
            </a:r>
          </a:p>
        </p:txBody>
      </p:sp>
      <p:pic>
        <p:nvPicPr>
          <p:cNvPr id="39940" name="Picture 5" descr="C:\Documents and Settings\GEX\Desktop\51579 image ppt\Chapter 07\07_25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44625"/>
            <a:ext cx="236220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295400"/>
          </a:xfrm>
        </p:spPr>
        <p:txBody>
          <a:bodyPr/>
          <a:lstStyle/>
          <a:p>
            <a:pPr eaLnBrk="1" hangingPunct="1"/>
            <a:r>
              <a:rPr lang="en-US" altLang="en-US"/>
              <a:t>Group 6A—Increasing in Metallic Character down the Group</a:t>
            </a:r>
          </a:p>
        </p:txBody>
      </p:sp>
      <p:sp>
        <p:nvSpPr>
          <p:cNvPr id="4096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4648200"/>
            <a:ext cx="7772400" cy="1600200"/>
          </a:xfrm>
        </p:spPr>
        <p:txBody>
          <a:bodyPr/>
          <a:lstStyle/>
          <a:p>
            <a:pPr eaLnBrk="1" hangingPunct="1"/>
            <a:r>
              <a:rPr lang="en-US" altLang="en-US" sz="2800"/>
              <a:t>Oxygen, sulfur, and selenium are nonmetals.</a:t>
            </a:r>
          </a:p>
          <a:p>
            <a:pPr eaLnBrk="1" hangingPunct="1"/>
            <a:r>
              <a:rPr lang="en-US" altLang="en-US" sz="2800"/>
              <a:t>Tellurium is a metalloid.</a:t>
            </a:r>
          </a:p>
          <a:p>
            <a:pPr eaLnBrk="1" hangingPunct="1"/>
            <a:r>
              <a:rPr lang="en-US" altLang="en-US" sz="2800"/>
              <a:t>The radioactive polonium is a metal.</a:t>
            </a:r>
          </a:p>
        </p:txBody>
      </p:sp>
      <p:pic>
        <p:nvPicPr>
          <p:cNvPr id="40964" name="Picture 5" descr="C:\Documents and Settings\GEX\Desktop\51579 image ppt\Chapter 07\07_06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68500"/>
            <a:ext cx="5884863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Group 7A—Halogens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4191000"/>
            <a:ext cx="8077200" cy="1981200"/>
          </a:xfrm>
        </p:spPr>
        <p:txBody>
          <a:bodyPr/>
          <a:lstStyle/>
          <a:p>
            <a:pPr eaLnBrk="1" hangingPunct="1"/>
            <a:r>
              <a:rPr lang="en-US" altLang="en-US" sz="2800"/>
              <a:t>The </a:t>
            </a:r>
            <a:r>
              <a:rPr lang="en-US" altLang="en-US" sz="2800" b="1"/>
              <a:t>halogens</a:t>
            </a:r>
            <a:r>
              <a:rPr lang="en-US" altLang="en-US" sz="2800"/>
              <a:t> are typical nonmetals.</a:t>
            </a:r>
          </a:p>
          <a:p>
            <a:pPr eaLnBrk="1" hangingPunct="1"/>
            <a:r>
              <a:rPr lang="en-US" altLang="en-US" sz="2800"/>
              <a:t>They have highly negative electron affinities, so they exist as anions in nature.</a:t>
            </a:r>
          </a:p>
          <a:p>
            <a:pPr eaLnBrk="1" hangingPunct="1"/>
            <a:r>
              <a:rPr lang="en-US" altLang="en-US" sz="2800"/>
              <a:t>They react directly with metals to form metal halides.</a:t>
            </a:r>
          </a:p>
          <a:p>
            <a:pPr eaLnBrk="1" hangingPunct="1"/>
            <a:endParaRPr lang="en-US" altLang="en-US" sz="2800"/>
          </a:p>
        </p:txBody>
      </p:sp>
      <p:pic>
        <p:nvPicPr>
          <p:cNvPr id="41988" name="Picture 5" descr="C:\Documents and Settings\GEX\Desktop\51579 image ppt\Chapter 07\07_07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600200"/>
            <a:ext cx="66484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Group 8A—Noble Gases</a:t>
            </a:r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4114800"/>
            <a:ext cx="8991600" cy="2590800"/>
          </a:xfrm>
        </p:spPr>
        <p:txBody>
          <a:bodyPr/>
          <a:lstStyle/>
          <a:p>
            <a:pPr eaLnBrk="1" hangingPunct="1"/>
            <a:r>
              <a:rPr lang="en-US" altLang="en-US" sz="2800"/>
              <a:t>The noble gases have very large ionization energies.</a:t>
            </a:r>
          </a:p>
          <a:p>
            <a:pPr eaLnBrk="1" hangingPunct="1"/>
            <a:r>
              <a:rPr lang="en-US" altLang="en-US" sz="2800"/>
              <a:t>Their electron affinities are positive (can’t form stable anions).</a:t>
            </a:r>
          </a:p>
          <a:p>
            <a:pPr eaLnBrk="1" hangingPunct="1"/>
            <a:r>
              <a:rPr lang="en-US" altLang="en-US" sz="2800"/>
              <a:t>Therefore, they are relatively unreactive.</a:t>
            </a:r>
          </a:p>
          <a:p>
            <a:pPr eaLnBrk="1" hangingPunct="1"/>
            <a:r>
              <a:rPr lang="en-US" altLang="en-US" sz="2800"/>
              <a:t>They are found as monatomic gases.</a:t>
            </a:r>
          </a:p>
        </p:txBody>
      </p:sp>
      <p:pic>
        <p:nvPicPr>
          <p:cNvPr id="43012" name="Picture 5" descr="C:\Documents and Settings\GEX\Desktop\51579 image ppt\Chapter 07\07_08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8" y="1447800"/>
            <a:ext cx="4722812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/>
              <a:t>p</a:t>
            </a:r>
            <a:r>
              <a:rPr lang="en-US" altLang="en-US"/>
              <a:t> Orbitals</a:t>
            </a:r>
            <a:endParaRPr lang="en-US" altLang="en-US" i="1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8153400" cy="13716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value of </a:t>
            </a:r>
            <a:r>
              <a:rPr lang="en-US" altLang="en-US" sz="2800" i="1" dirty="0"/>
              <a:t>l</a:t>
            </a:r>
            <a:r>
              <a:rPr lang="en-US" altLang="en-US" sz="2800" dirty="0"/>
              <a:t> for </a:t>
            </a:r>
            <a:r>
              <a:rPr lang="en-US" altLang="en-US" sz="2800" i="1" dirty="0"/>
              <a:t>p</a:t>
            </a:r>
            <a:r>
              <a:rPr lang="en-US" altLang="en-US" sz="2800" dirty="0"/>
              <a:t> orbitals is 1.</a:t>
            </a:r>
          </a:p>
          <a:p>
            <a:pPr eaLnBrk="1" hangingPunct="1"/>
            <a:r>
              <a:rPr lang="en-US" altLang="en-US" sz="2800" dirty="0"/>
              <a:t>They have two lobes with a node between them.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37892" name="Picture 6" descr="C:\Documents and Settings\GEX\Desktop\51579 image ppt\Chapter 06\06_23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51238"/>
            <a:ext cx="6780213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/>
              <a:t>d</a:t>
            </a:r>
            <a:r>
              <a:rPr lang="en-US" altLang="en-US"/>
              <a:t> Orbitals</a:t>
            </a:r>
            <a:endParaRPr lang="en-US" altLang="en-US" i="1"/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562600" y="1752600"/>
            <a:ext cx="3505200" cy="4419600"/>
          </a:xfrm>
        </p:spPr>
        <p:txBody>
          <a:bodyPr/>
          <a:lstStyle/>
          <a:p>
            <a:pPr eaLnBrk="1" hangingPunct="1"/>
            <a:r>
              <a:rPr lang="en-US" altLang="en-US" sz="2800"/>
              <a:t>The value of </a:t>
            </a:r>
            <a:r>
              <a:rPr lang="en-US" altLang="en-US" sz="2800" i="1"/>
              <a:t>l</a:t>
            </a:r>
            <a:r>
              <a:rPr lang="en-US" altLang="en-US" sz="2800"/>
              <a:t> for a </a:t>
            </a:r>
            <a:r>
              <a:rPr lang="en-US" altLang="en-US" sz="2800" i="1"/>
              <a:t>d</a:t>
            </a:r>
            <a:r>
              <a:rPr lang="en-US" altLang="en-US" sz="2800"/>
              <a:t> orbital is 2.</a:t>
            </a:r>
          </a:p>
          <a:p>
            <a:pPr eaLnBrk="1" hangingPunct="1"/>
            <a:r>
              <a:rPr lang="en-US" altLang="en-US" sz="2800"/>
              <a:t>Four of the five </a:t>
            </a:r>
            <a:r>
              <a:rPr lang="en-US" altLang="en-US" sz="2800" i="1"/>
              <a:t>d</a:t>
            </a:r>
            <a:r>
              <a:rPr lang="en-US" altLang="en-US" sz="2800"/>
              <a:t> orbitals have four lobes; the other resembles a </a:t>
            </a:r>
            <a:r>
              <a:rPr lang="en-US" altLang="en-US" sz="2800" i="1"/>
              <a:t>p</a:t>
            </a:r>
            <a:r>
              <a:rPr lang="en-US" altLang="en-US" sz="2800"/>
              <a:t> orbital with a doughnut around the center.</a:t>
            </a:r>
          </a:p>
        </p:txBody>
      </p:sp>
      <p:pic>
        <p:nvPicPr>
          <p:cNvPr id="38916" name="Picture 6" descr="C:\Documents and Settings\GEX\Desktop\51579 image ppt\Chapter 06\06_24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76438"/>
            <a:ext cx="436086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Energies of Orbitals—Hydrogen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For a one-electron hydrogen atom, orbitals on the same energy level have the same energy.</a:t>
            </a:r>
          </a:p>
          <a:p>
            <a:pPr eaLnBrk="1" hangingPunct="1"/>
            <a:r>
              <a:rPr lang="en-US" altLang="en-US" sz="2800" dirty="0"/>
              <a:t>Chemists call them </a:t>
            </a:r>
            <a:r>
              <a:rPr lang="en-US" altLang="en-US" sz="2800" b="1" dirty="0">
                <a:solidFill>
                  <a:srgbClr val="FF0000"/>
                </a:solidFill>
              </a:rPr>
              <a:t>degenerate</a:t>
            </a:r>
            <a:r>
              <a:rPr lang="en-US" altLang="en-US" sz="2800" dirty="0"/>
              <a:t> orbitals.</a:t>
            </a:r>
          </a:p>
        </p:txBody>
      </p:sp>
      <p:pic>
        <p:nvPicPr>
          <p:cNvPr id="40964" name="Picture 6" descr="C:\Documents and Settings\GEX\Desktop\51579 image ppt\Chapter 06\06_18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1590675"/>
            <a:ext cx="2952750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309&quot;/&gt;&lt;/object&gt;&lt;object type=&quot;3&quot; unique_id=&quot;10004&quot;&gt;&lt;property id=&quot;20148&quot; value=&quot;5&quot;/&gt;&lt;property id=&quot;20300&quot; value=&quot;Slide 2 - &amp;quot;Development of the Periodic Table&amp;quot;&quot;/&gt;&lt;property id=&quot;20307&quot; value=&quot;258&quot;/&gt;&lt;/object&gt;&lt;object type=&quot;3&quot; unique_id=&quot;10005&quot;&gt;&lt;property id=&quot;20148&quot; value=&quot;5&quot;/&gt;&lt;property id=&quot;20300&quot; value=&quot;Slide 3 - &amp;quot;Mendeleev and the Periodic Table&amp;quot;&quot;/&gt;&lt;property id=&quot;20307&quot; value=&quot;259&quot;/&gt;&lt;/object&gt;&lt;object type=&quot;3&quot; unique_id=&quot;10006&quot;&gt;&lt;property id=&quot;20148&quot; value=&quot;5&quot;/&gt;&lt;property id=&quot;20300&quot; value=&quot;Slide 4 - &amp;quot;Atomic Number&amp;quot;&quot;/&gt;&lt;property id=&quot;20307&quot; value=&quot;310&quot;/&gt;&lt;/object&gt;&lt;object type=&quot;3&quot; unique_id=&quot;10007&quot;&gt;&lt;property id=&quot;20148&quot; value=&quot;5&quot;/&gt;&lt;property id=&quot;20300&quot; value=&quot;Slide 5 - &amp;quot;Periodicity&amp;quot;&quot;/&gt;&lt;property id=&quot;20307&quot; value=&quot;261&quot;/&gt;&lt;/object&gt;&lt;object type=&quot;3&quot; unique_id=&quot;10008&quot;&gt;&lt;property id=&quot;20148&quot; value=&quot;5&quot;/&gt;&lt;property id=&quot;20300&quot; value=&quot;Slide 6 - &amp;quot;Effective Nuclear Charge&amp;quot;&quot;/&gt;&lt;property id=&quot;20307&quot; value=&quot;260&quot;/&gt;&lt;/object&gt;&lt;object type=&quot;3&quot; unique_id=&quot;10009&quot;&gt;&lt;property id=&quot;20148&quot; value=&quot;5&quot;/&gt;&lt;property id=&quot;20300&quot; value=&quot;Slide 7 - &amp;quot;Effective Nuclear Charge&amp;quot;&quot;/&gt;&lt;property id=&quot;20307&quot; value=&quot;262&quot;/&gt;&lt;/object&gt;&lt;object type=&quot;3&quot; unique_id=&quot;10010&quot;&gt;&lt;property id=&quot;20148&quot; value=&quot;5&quot;/&gt;&lt;property id=&quot;20300&quot; value=&quot;Slide 8 - &amp;quot;Effective Nuclear Charge Increases across a Period&amp;quot;&quot;/&gt;&lt;property id=&quot;20307&quot; value=&quot;311&quot;/&gt;&lt;/object&gt;&lt;object type=&quot;3&quot; unique_id=&quot;10011&quot;&gt;&lt;property id=&quot;20148&quot; value=&quot;5&quot;/&gt;&lt;property id=&quot;20300&quot; value=&quot;Slide 9 - &amp;quot;What Is the Size of an Atom?&amp;quot;&quot;/&gt;&lt;property id=&quot;20307&quot; value=&quot;263&quot;/&gt;&lt;/object&gt;&lt;object type=&quot;3&quot; unique_id=&quot;10012&quot;&gt;&lt;property id=&quot;20148&quot; value=&quot;5&quot;/&gt;&lt;property id=&quot;20300&quot; value=&quot;Slide 10 - &amp;quot;Sizes of Atoms&amp;quot;&quot;/&gt;&lt;property id=&quot;20307&quot; value=&quot;264&quot;/&gt;&lt;/object&gt;&lt;object type=&quot;3&quot; unique_id=&quot;10013&quot;&gt;&lt;property id=&quot;20148&quot; value=&quot;5&quot;/&gt;&lt;property id=&quot;20300&quot; value=&quot;Slide 11 - &amp;quot;Sizes of Ions&amp;quot;&quot;/&gt;&lt;property id=&quot;20307&quot; value=&quot;265&quot;/&gt;&lt;/object&gt;&lt;object type=&quot;3&quot; unique_id=&quot;10014&quot;&gt;&lt;property id=&quot;20148&quot; value=&quot;5&quot;/&gt;&lt;property id=&quot;20300&quot; value=&quot;Slide 12 - &amp;quot;Sizes of Ions&amp;quot;&quot;/&gt;&lt;property id=&quot;20307&quot; value=&quot;307&quot;/&gt;&lt;/object&gt;&lt;object type=&quot;3&quot; unique_id=&quot;10015&quot;&gt;&lt;property id=&quot;20148&quot; value=&quot;5&quot;/&gt;&lt;property id=&quot;20300&quot; value=&quot;Slide 13 - &amp;quot;Size of Ions— Isoelectronic Series&amp;quot;&quot;/&gt;&lt;property id=&quot;20307&quot; value=&quot;269&quot;/&gt;&lt;/object&gt;&lt;object type=&quot;3&quot; unique_id=&quot;10016&quot;&gt;&lt;property id=&quot;20148&quot; value=&quot;5&quot;/&gt;&lt;property id=&quot;20300&quot; value=&quot;Slide 14 - &amp;quot;Ionization Energy (I)&amp;quot;&quot;/&gt;&lt;property id=&quot;20307&quot; value=&quot;270&quot;/&gt;&lt;/object&gt;&lt;object type=&quot;3&quot; unique_id=&quot;10017&quot;&gt;&lt;property id=&quot;20148&quot; value=&quot;5&quot;/&gt;&lt;property id=&quot;20300&quot; value=&quot;Slide 15 - &amp;quot;Ionization Energy&amp;quot;&quot;/&gt;&lt;property id=&quot;20307&quot; value=&quot;271&quot;/&gt;&lt;/object&gt;&lt;object type=&quot;3&quot; unique_id=&quot;10018&quot;&gt;&lt;property id=&quot;20148&quot; value=&quot;5&quot;/&gt;&lt;property id=&quot;20300&quot; value=&quot;Slide 16 - &amp;quot;Periodic Trends in First Ionization Energy (I1)&amp;quot;&quot;/&gt;&lt;property id=&quot;20307&quot; value=&quot;312&quot;/&gt;&lt;/object&gt;&lt;object type=&quot;3&quot; unique_id=&quot;10019&quot;&gt;&lt;property id=&quot;20148&quot; value=&quot;5&quot;/&gt;&lt;property id=&quot;20300&quot; value=&quot;Slide 17 - &amp;quot;Factors that Influence Ionization Energy&amp;quot;&quot;/&gt;&lt;property id=&quot;20307&quot; value=&quot;313&quot;/&gt;&lt;/object&gt;&lt;object type=&quot;3&quot; unique_id=&quot;10020&quot;&gt;&lt;property id=&quot;20148&quot; value=&quot;5&quot;/&gt;&lt;property id=&quot;20300&quot; value=&quot;Slide 18 - &amp;quot;Irregularities in the General Trend&amp;quot;&quot;/&gt;&lt;property id=&quot;20307&quot; value=&quot;314&quot;/&gt;&lt;/object&gt;&lt;object type=&quot;3&quot; unique_id=&quot;10021&quot;&gt;&lt;property id=&quot;20148&quot; value=&quot;5&quot;/&gt;&lt;property id=&quot;20300&quot; value=&quot;Slide 19 - &amp;quot;Electron Configurations of Ions&amp;quot;&quot;/&gt;&lt;property id=&quot;20307&quot; value=&quot;315&quot;/&gt;&lt;/object&gt;&lt;object type=&quot;3&quot; unique_id=&quot;10022&quot;&gt;&lt;property id=&quot;20148&quot; value=&quot;5&quot;/&gt;&lt;property id=&quot;20300&quot; value=&quot;Slide 20 - &amp;quot;Electron Affinity&amp;quot;&quot;/&gt;&lt;property id=&quot;20307&quot; value=&quot;278&quot;/&gt;&lt;/object&gt;&lt;object type=&quot;3&quot; unique_id=&quot;10023&quot;&gt;&lt;property id=&quot;20148&quot; value=&quot;5&quot;/&gt;&lt;property id=&quot;20300&quot; value=&quot;Slide 21 - &amp;quot;General Trend in Electron Affinity&amp;quot;&quot;/&gt;&lt;property id=&quot;20307&quot; value=&quot;316&quot;/&gt;&lt;/object&gt;&lt;object type=&quot;3&quot; unique_id=&quot;10024&quot;&gt;&lt;property id=&quot;20148&quot; value=&quot;5&quot;/&gt;&lt;property id=&quot;20300&quot; value=&quot;Slide 22 - &amp;quot;Metal, Nonmetals, and Metalloids&amp;quot;&quot;/&gt;&lt;property id=&quot;20307&quot; value=&quot;283&quot;/&gt;&lt;/object&gt;&lt;object type=&quot;3&quot; unique_id=&quot;10025&quot;&gt;&lt;property id=&quot;20148&quot; value=&quot;5&quot;/&gt;&lt;property id=&quot;20300&quot; value=&quot;Slide 23 - &amp;quot;Metals Differ from Nonmetals&amp;quot;&quot;/&gt;&lt;property id=&quot;20307&quot; value=&quot;285&quot;/&gt;&lt;/object&gt;&lt;object type=&quot;3&quot; unique_id=&quot;10026&quot;&gt;&lt;property id=&quot;20148&quot; value=&quot;5&quot;/&gt;&lt;property id=&quot;20300&quot; value=&quot;Slide 24 - &amp;quot;Metals&amp;quot;&quot;/&gt;&lt;property id=&quot;20307&quot; value=&quot;286&quot;/&gt;&lt;/object&gt;&lt;object type=&quot;3&quot; unique_id=&quot;10027&quot;&gt;&lt;property id=&quot;20148&quot; value=&quot;5&quot;/&gt;&lt;property id=&quot;20300&quot; value=&quot;Slide 25 - &amp;quot;Metal Chemistry&amp;quot;&quot;/&gt;&lt;property id=&quot;20307&quot; value=&quot;287&quot;/&gt;&lt;/object&gt;&lt;object type=&quot;3&quot; unique_id=&quot;10028&quot;&gt;&lt;property id=&quot;20148&quot; value=&quot;5&quot;/&gt;&lt;property id=&quot;20300&quot; value=&quot;Slide 26 - &amp;quot;Nonmetals&amp;quot;&quot;/&gt;&lt;property id=&quot;20307&quot; value=&quot;288&quot;/&gt;&lt;/object&gt;&lt;object type=&quot;3&quot; unique_id=&quot;10029&quot;&gt;&lt;property id=&quot;20148&quot; value=&quot;5&quot;/&gt;&lt;property id=&quot;20300&quot; value=&quot;Slide 27 - &amp;quot;Nonmetal Chemistry&amp;quot;&quot;/&gt;&lt;property id=&quot;20307&quot; value=&quot;289&quot;/&gt;&lt;/object&gt;&lt;object type=&quot;3&quot; unique_id=&quot;10030&quot;&gt;&lt;property id=&quot;20148&quot; value=&quot;5&quot;/&gt;&lt;property id=&quot;20300&quot; value=&quot;Slide 28 - &amp;quot;Recap of a Comparison of the Properties of Metals and Nonmetals&amp;quot;&quot;/&gt;&lt;property id=&quot;20307&quot; value=&quot;284&quot;/&gt;&lt;/object&gt;&lt;object type=&quot;3&quot; unique_id=&quot;10031&quot;&gt;&lt;property id=&quot;20148&quot; value=&quot;5&quot;/&gt;&lt;property id=&quot;20300&quot; value=&quot;Slide 29 - &amp;quot;Metalloids&amp;quot;&quot;/&gt;&lt;property id=&quot;20307&quot; value=&quot;290&quot;/&gt;&lt;/object&gt;&lt;object type=&quot;3&quot; unique_id=&quot;10032&quot;&gt;&lt;property id=&quot;20148&quot; value=&quot;5&quot;/&gt;&lt;property id=&quot;20300&quot; value=&quot;Slide 30 - &amp;quot;Group Trends&amp;quot;&quot;/&gt;&lt;property id=&quot;20307&quot; value=&quot;317&quot;/&gt;&lt;/object&gt;&lt;object type=&quot;3&quot; unique_id=&quot;10033&quot;&gt;&lt;property id=&quot;20148&quot; value=&quot;5&quot;/&gt;&lt;property id=&quot;20300&quot; value=&quot;Slide 31 - &amp;quot;Alkali Metals&amp;quot;&quot;/&gt;&lt;property id=&quot;20307&quot; value=&quot;292&quot;/&gt;&lt;/object&gt;&lt;object type=&quot;3&quot; unique_id=&quot;10034&quot;&gt;&lt;property id=&quot;20148&quot; value=&quot;5&quot;/&gt;&lt;property id=&quot;20300&quot; value=&quot;Slide 32 - &amp;quot;Alkali Metal Properties&amp;quot;&quot;/&gt;&lt;property id=&quot;20307&quot; value=&quot;293&quot;/&gt;&lt;/object&gt;&lt;object type=&quot;3&quot; unique_id=&quot;10035&quot;&gt;&lt;property id=&quot;20148&quot; value=&quot;5&quot;/&gt;&lt;property id=&quot;20300&quot; value=&quot;Slide 33 - &amp;quot;Alkali Metal Chemistry&amp;quot;&quot;/&gt;&lt;property id=&quot;20307&quot; value=&quot;294&quot;/&gt;&lt;/object&gt;&lt;object type=&quot;3&quot; unique_id=&quot;10036&quot;&gt;&lt;property id=&quot;20148&quot; value=&quot;5&quot;/&gt;&lt;property id=&quot;20300&quot; value=&quot;Slide 34 - &amp;quot;Differences in Alkali Metal Chemistry&amp;quot;&quot;/&gt;&lt;property id=&quot;20307&quot; value=&quot;295&quot;/&gt;&lt;/object&gt;&lt;object type=&quot;3&quot; unique_id=&quot;10037&quot;&gt;&lt;property id=&quot;20148&quot; value=&quot;5&quot;/&gt;&lt;property id=&quot;20300&quot; value=&quot;Slide 35 - &amp;quot;Flame Tests&amp;quot;&quot;/&gt;&lt;property id=&quot;20307&quot; value=&quot;318&quot;/&gt;&lt;/object&gt;&lt;object type=&quot;3&quot; unique_id=&quot;10038&quot;&gt;&lt;property id=&quot;20148&quot; value=&quot;5&quot;/&gt;&lt;property id=&quot;20300&quot; value=&quot;Slide 36 - &amp;quot;Alkaline Earth Metals—Compare to Alkali Metals&amp;quot;&quot;/&gt;&lt;property id=&quot;20307&quot; value=&quot;296&quot;/&gt;&lt;/object&gt;&lt;object type=&quot;3&quot; unique_id=&quot;10039&quot;&gt;&lt;property id=&quot;20148&quot; value=&quot;5&quot;/&gt;&lt;property id=&quot;20300&quot; value=&quot;Slide 37 - &amp;quot;Alkaline Earth Metals&amp;quot;&quot;/&gt;&lt;property id=&quot;20307&quot; value=&quot;297&quot;/&gt;&lt;/object&gt;&lt;object type=&quot;3&quot; unique_id=&quot;10040&quot;&gt;&lt;property id=&quot;20148&quot; value=&quot;5&quot;/&gt;&lt;property id=&quot;20300&quot; value=&quot;Slide 38 - &amp;quot;Group 6A—Increasing in Metallic Character down the Group&amp;quot;&quot;/&gt;&lt;property id=&quot;20307&quot; value=&quot;298&quot;/&gt;&lt;/object&gt;&lt;object type=&quot;3&quot; unique_id=&quot;10041&quot;&gt;&lt;property id=&quot;20148&quot; value=&quot;5&quot;/&gt;&lt;property id=&quot;20300&quot; value=&quot;Slide 39 - &amp;quot;Group 7A—Halogens&amp;quot;&quot;/&gt;&lt;property id=&quot;20307&quot; value=&quot;301&quot;/&gt;&lt;/object&gt;&lt;object type=&quot;3&quot; unique_id=&quot;10042&quot;&gt;&lt;property id=&quot;20148&quot; value=&quot;5&quot;/&gt;&lt;property id=&quot;20300&quot; value=&quot;Slide 40 - &amp;quot;Group 8A—Noble Gases&amp;quot;&quot;/&gt;&lt;property id=&quot;20307&quot; value=&quot;303&quot;/&gt;&lt;/object&gt;&lt;/object&gt;&lt;object type=&quot;8&quot; unique_id=&quot;10084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 Title">
  <a:themeElements>
    <a:clrScheme name="Custom Design 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 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Custom Design 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10684</TotalTime>
  <Words>2719</Words>
  <Application>Microsoft Office PowerPoint</Application>
  <PresentationFormat>全屏显示(4:3)</PresentationFormat>
  <Paragraphs>328</Paragraphs>
  <Slides>68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77" baseType="lpstr">
      <vt:lpstr>ＭＳ Ｐゴシック</vt:lpstr>
      <vt:lpstr>Arial</vt:lpstr>
      <vt:lpstr>Calibri</vt:lpstr>
      <vt:lpstr>Courier New</vt:lpstr>
      <vt:lpstr>Symbol</vt:lpstr>
      <vt:lpstr>Times New Roman</vt:lpstr>
      <vt:lpstr>Wingdings</vt:lpstr>
      <vt:lpstr>Blank Presentation</vt:lpstr>
      <vt:lpstr>Custom Design Title</vt:lpstr>
      <vt:lpstr>PowerPoint 演示文稿</vt:lpstr>
      <vt:lpstr>The Uncertainty Principle</vt:lpstr>
      <vt:lpstr>Quantum Mechanics</vt:lpstr>
      <vt:lpstr>Magnetic Quantum Number (ml)</vt:lpstr>
      <vt:lpstr>s Orbitals</vt:lpstr>
      <vt:lpstr>s Orbitals</vt:lpstr>
      <vt:lpstr>p Orbitals</vt:lpstr>
      <vt:lpstr>d Orbitals</vt:lpstr>
      <vt:lpstr>Energies of Orbitals—Hydrogen</vt:lpstr>
      <vt:lpstr>Energies of Orbitals— Many-electron Atoms</vt:lpstr>
      <vt:lpstr>Spin Quantum Number, ms</vt:lpstr>
      <vt:lpstr>Pauli Exclusion Principle</vt:lpstr>
      <vt:lpstr>Electron Configurations</vt:lpstr>
      <vt:lpstr>Hund’s Rule</vt:lpstr>
      <vt:lpstr>Condensed Electron Configurations</vt:lpstr>
      <vt:lpstr>Periodic Table</vt:lpstr>
      <vt:lpstr>PowerPoint 演示文稿</vt:lpstr>
      <vt:lpstr>Some Anomalies</vt:lpstr>
      <vt:lpstr>Chromium as an Anomaly</vt:lpstr>
      <vt:lpstr>Why 4s subshell is filled before 3d but on ionization 4s electrons are removed first?</vt:lpstr>
      <vt:lpstr>PowerPoint 演示文稿</vt:lpstr>
      <vt:lpstr>Development of the Periodic Table</vt:lpstr>
      <vt:lpstr>Mendeleev and the Periodic Table</vt:lpstr>
      <vt:lpstr>Atomic Number</vt:lpstr>
      <vt:lpstr>Periodicity</vt:lpstr>
      <vt:lpstr>Effective Nuclear Charge</vt:lpstr>
      <vt:lpstr>Screening effect</vt:lpstr>
      <vt:lpstr>Effective Nuclear Charge</vt:lpstr>
      <vt:lpstr>Zeff</vt:lpstr>
      <vt:lpstr>S (Screening constant)</vt:lpstr>
      <vt:lpstr>PowerPoint 演示文稿</vt:lpstr>
      <vt:lpstr>Effective Nuclear Charge Increases across a Period</vt:lpstr>
      <vt:lpstr>Effective Nuclear Charge</vt:lpstr>
      <vt:lpstr>ENC</vt:lpstr>
      <vt:lpstr>What Is the Size of an Atom?</vt:lpstr>
      <vt:lpstr>PowerPoint 演示文稿</vt:lpstr>
      <vt:lpstr>Sizes of Atoms</vt:lpstr>
      <vt:lpstr>Sizes of Ions</vt:lpstr>
      <vt:lpstr>Sizes of Ions</vt:lpstr>
      <vt:lpstr>Size of Ions— Isoelectronic Series</vt:lpstr>
      <vt:lpstr>Ionization Energy (I)</vt:lpstr>
      <vt:lpstr>Ionization Energy</vt:lpstr>
      <vt:lpstr>Periodic Trends in First Ionization Energy (I1)</vt:lpstr>
      <vt:lpstr>Factors that Influence Ionization Energy</vt:lpstr>
      <vt:lpstr>Irregularities in the General Trend</vt:lpstr>
      <vt:lpstr>Electron Configurations of Ions</vt:lpstr>
      <vt:lpstr>PowerPoint 演示文稿</vt:lpstr>
      <vt:lpstr>Electron Affinity</vt:lpstr>
      <vt:lpstr>General Trend in Electron Affinity</vt:lpstr>
      <vt:lpstr>Metal, Nonmetals, and Metalloids</vt:lpstr>
      <vt:lpstr>Metals Differ from Nonmetals</vt:lpstr>
      <vt:lpstr>Metals</vt:lpstr>
      <vt:lpstr>Metal Chemistry</vt:lpstr>
      <vt:lpstr>Nonmetals</vt:lpstr>
      <vt:lpstr>Nonmetal Chemistry</vt:lpstr>
      <vt:lpstr>Recap of a Comparison of the Properties of Metals and Nonmetals</vt:lpstr>
      <vt:lpstr>Metalloids</vt:lpstr>
      <vt:lpstr>Group Trends</vt:lpstr>
      <vt:lpstr>Alkali Metals</vt:lpstr>
      <vt:lpstr>Alkali Metal Properties</vt:lpstr>
      <vt:lpstr>Alkali Metal Chemistry</vt:lpstr>
      <vt:lpstr>Differences in Alkali Metal Chemistry</vt:lpstr>
      <vt:lpstr>Flame Tests</vt:lpstr>
      <vt:lpstr>Alkaline Earth Metals—Compare to Alkali Metals</vt:lpstr>
      <vt:lpstr>Alkaline Earth Metals</vt:lpstr>
      <vt:lpstr>Group 6A—Increasing in Metallic Character down the Group</vt:lpstr>
      <vt:lpstr>Group 7A—Halogens</vt:lpstr>
      <vt:lpstr>Group 8A—Noble Gases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Periodic Properties of the Elements</dc:title>
  <dc:creator>John Bookstaver</dc:creator>
  <cp:lastModifiedBy>Prof. Zhao Zheng (SSE)</cp:lastModifiedBy>
  <cp:revision>250</cp:revision>
  <dcterms:created xsi:type="dcterms:W3CDTF">2005-02-20T03:58:17Z</dcterms:created>
  <dcterms:modified xsi:type="dcterms:W3CDTF">2023-09-10T14:49:41Z</dcterms:modified>
</cp:coreProperties>
</file>